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257" r:id="rId3"/>
    <p:sldId id="261" r:id="rId4"/>
    <p:sldId id="259" r:id="rId5"/>
    <p:sldId id="262" r:id="rId6"/>
    <p:sldId id="263" r:id="rId7"/>
    <p:sldId id="270" r:id="rId8"/>
    <p:sldId id="272" r:id="rId9"/>
    <p:sldId id="273" r:id="rId10"/>
    <p:sldId id="264" r:id="rId11"/>
    <p:sldId id="268" r:id="rId12"/>
    <p:sldId id="276" r:id="rId13"/>
    <p:sldId id="266" r:id="rId14"/>
    <p:sldId id="271" r:id="rId15"/>
    <p:sldId id="275" r:id="rId16"/>
    <p:sldId id="269" r:id="rId17"/>
    <p:sldId id="277" r:id="rId18"/>
    <p:sldId id="278" r:id="rId19"/>
    <p:sldId id="279" r:id="rId20"/>
    <p:sldId id="280" r:id="rId21"/>
    <p:sldId id="258" r:id="rId22"/>
    <p:sldId id="260" r:id="rId23"/>
    <p:sldId id="281" r:id="rId2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8" autoAdjust="0"/>
    <p:restoredTop sz="94660"/>
  </p:normalViewPr>
  <p:slideViewPr>
    <p:cSldViewPr snapToGrid="0">
      <p:cViewPr varScale="1">
        <p:scale>
          <a:sx n="67" d="100"/>
          <a:sy n="67" d="100"/>
        </p:scale>
        <p:origin x="604"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2CC55-6A9A-4CFE-B097-82E2BD6EA3AE}" type="doc">
      <dgm:prSet loTypeId="urn:microsoft.com/office/officeart/2005/8/layout/hProcess9" loCatId="process" qsTypeId="urn:microsoft.com/office/officeart/2005/8/quickstyle/simple1" qsCatId="simple" csTypeId="urn:microsoft.com/office/officeart/2005/8/colors/accent1_2" csCatId="accent1" phldr="1"/>
      <dgm:spPr/>
    </dgm:pt>
    <dgm:pt modelId="{475CE9B2-D167-4405-A849-8CF2F53E2C78}">
      <dgm:prSet phldrT="[Text]"/>
      <dgm:spPr/>
      <dgm:t>
        <a:bodyPr/>
        <a:lstStyle/>
        <a:p>
          <a:r>
            <a:rPr lang="en-US" dirty="0"/>
            <a:t>Partnered with First Nations </a:t>
          </a:r>
          <a:r>
            <a:rPr lang="en-US" dirty="0" err="1"/>
            <a:t>Oweesta</a:t>
          </a:r>
          <a:r>
            <a:rPr lang="en-US" dirty="0"/>
            <a:t> Corporation to apply for a Technical Assistance (TA) grant.</a:t>
          </a:r>
        </a:p>
      </dgm:t>
    </dgm:pt>
    <dgm:pt modelId="{1C24640D-BFA7-4CCF-AF47-E4F498095396}" type="parTrans" cxnId="{8901F0C7-0B28-453D-BDD0-BF34F2283F2C}">
      <dgm:prSet/>
      <dgm:spPr/>
      <dgm:t>
        <a:bodyPr/>
        <a:lstStyle/>
        <a:p>
          <a:endParaRPr lang="en-US"/>
        </a:p>
      </dgm:t>
    </dgm:pt>
    <dgm:pt modelId="{7EA0B260-D1B3-414D-AF6E-ECD93A4CD256}" type="sibTrans" cxnId="{8901F0C7-0B28-453D-BDD0-BF34F2283F2C}">
      <dgm:prSet/>
      <dgm:spPr/>
      <dgm:t>
        <a:bodyPr/>
        <a:lstStyle/>
        <a:p>
          <a:endParaRPr lang="en-US"/>
        </a:p>
      </dgm:t>
    </dgm:pt>
    <dgm:pt modelId="{9724C44A-E31E-4291-B135-8B37E7A18142}">
      <dgm:prSet phldrT="[Text]"/>
      <dgm:spPr/>
      <dgm:t>
        <a:bodyPr/>
        <a:lstStyle/>
        <a:p>
          <a:r>
            <a:rPr lang="en-US" dirty="0"/>
            <a:t>Application process for the FY 2017 NACA Program TA grant was submitted.</a:t>
          </a:r>
        </a:p>
      </dgm:t>
    </dgm:pt>
    <dgm:pt modelId="{5E624B92-0D42-45FE-885E-E3443CEF598F}" type="parTrans" cxnId="{7CD654C3-51E1-48B0-B128-B290783F29A5}">
      <dgm:prSet/>
      <dgm:spPr/>
      <dgm:t>
        <a:bodyPr/>
        <a:lstStyle/>
        <a:p>
          <a:endParaRPr lang="en-US"/>
        </a:p>
      </dgm:t>
    </dgm:pt>
    <dgm:pt modelId="{A23D4B7E-C3D1-462A-9D6C-4372152DD5AA}" type="sibTrans" cxnId="{7CD654C3-51E1-48B0-B128-B290783F29A5}">
      <dgm:prSet/>
      <dgm:spPr/>
      <dgm:t>
        <a:bodyPr/>
        <a:lstStyle/>
        <a:p>
          <a:endParaRPr lang="en-US"/>
        </a:p>
      </dgm:t>
    </dgm:pt>
    <dgm:pt modelId="{1BCAD3BA-1BD3-4B57-8202-7E5240DB96CB}">
      <dgm:prSet phldrT="[Text]"/>
      <dgm:spPr/>
      <dgm:t>
        <a:bodyPr/>
        <a:lstStyle/>
        <a:p>
          <a:r>
            <a:rPr lang="en-US" dirty="0"/>
            <a:t>Received Award Letter in the amount of $149, 414.</a:t>
          </a:r>
        </a:p>
      </dgm:t>
    </dgm:pt>
    <dgm:pt modelId="{FED3BE64-706F-4F10-B12D-55C4BB3DB47A}" type="parTrans" cxnId="{9483CB0F-8F43-4581-8D21-B9C05DFBCD9C}">
      <dgm:prSet/>
      <dgm:spPr/>
      <dgm:t>
        <a:bodyPr/>
        <a:lstStyle/>
        <a:p>
          <a:endParaRPr lang="en-US"/>
        </a:p>
      </dgm:t>
    </dgm:pt>
    <dgm:pt modelId="{B0CB0862-0E88-408F-AD62-DF1799331B35}" type="sibTrans" cxnId="{9483CB0F-8F43-4581-8D21-B9C05DFBCD9C}">
      <dgm:prSet/>
      <dgm:spPr/>
      <dgm:t>
        <a:bodyPr/>
        <a:lstStyle/>
        <a:p>
          <a:endParaRPr lang="en-US"/>
        </a:p>
      </dgm:t>
    </dgm:pt>
    <dgm:pt modelId="{FBB4646E-8260-40B7-9782-A217F63FDB57}">
      <dgm:prSet phldrT="[Text]"/>
      <dgm:spPr/>
      <dgm:t>
        <a:bodyPr/>
        <a:lstStyle/>
        <a:p>
          <a:r>
            <a:rPr lang="en-US" dirty="0"/>
            <a:t>Assistance Agreement for the grant became available.</a:t>
          </a:r>
        </a:p>
      </dgm:t>
    </dgm:pt>
    <dgm:pt modelId="{AD709C8D-34DA-40E1-AFB6-60C7FC087734}" type="parTrans" cxnId="{589D7DE0-5C00-4B3E-BA1A-33DF664EC61C}">
      <dgm:prSet/>
      <dgm:spPr/>
      <dgm:t>
        <a:bodyPr/>
        <a:lstStyle/>
        <a:p>
          <a:endParaRPr lang="en-US"/>
        </a:p>
      </dgm:t>
    </dgm:pt>
    <dgm:pt modelId="{7525559D-2E1A-4753-9E57-E3CD5402F3D7}" type="sibTrans" cxnId="{589D7DE0-5C00-4B3E-BA1A-33DF664EC61C}">
      <dgm:prSet/>
      <dgm:spPr/>
      <dgm:t>
        <a:bodyPr/>
        <a:lstStyle/>
        <a:p>
          <a:endParaRPr lang="en-US"/>
        </a:p>
      </dgm:t>
    </dgm:pt>
    <dgm:pt modelId="{CB342ABD-FE58-4383-8F59-9109D25B2F20}" type="pres">
      <dgm:prSet presAssocID="{1C02CC55-6A9A-4CFE-B097-82E2BD6EA3AE}" presName="CompostProcess" presStyleCnt="0">
        <dgm:presLayoutVars>
          <dgm:dir/>
          <dgm:resizeHandles val="exact"/>
        </dgm:presLayoutVars>
      </dgm:prSet>
      <dgm:spPr/>
    </dgm:pt>
    <dgm:pt modelId="{8810E028-E05C-44A6-9776-24272A7CE128}" type="pres">
      <dgm:prSet presAssocID="{1C02CC55-6A9A-4CFE-B097-82E2BD6EA3AE}" presName="arrow" presStyleLbl="bgShp" presStyleIdx="0" presStyleCnt="1"/>
      <dgm:spPr/>
    </dgm:pt>
    <dgm:pt modelId="{EDC6B0C0-9A78-49EB-8E56-19E4ECA9ECF7}" type="pres">
      <dgm:prSet presAssocID="{1C02CC55-6A9A-4CFE-B097-82E2BD6EA3AE}" presName="linearProcess" presStyleCnt="0"/>
      <dgm:spPr/>
    </dgm:pt>
    <dgm:pt modelId="{CBEE072A-2F09-4CA5-AD03-E29E7E4A67F9}" type="pres">
      <dgm:prSet presAssocID="{475CE9B2-D167-4405-A849-8CF2F53E2C78}" presName="textNode" presStyleLbl="node1" presStyleIdx="0" presStyleCnt="4">
        <dgm:presLayoutVars>
          <dgm:bulletEnabled val="1"/>
        </dgm:presLayoutVars>
      </dgm:prSet>
      <dgm:spPr/>
    </dgm:pt>
    <dgm:pt modelId="{D38883F0-1A7D-4A91-859D-11B3733D2B76}" type="pres">
      <dgm:prSet presAssocID="{7EA0B260-D1B3-414D-AF6E-ECD93A4CD256}" presName="sibTrans" presStyleCnt="0"/>
      <dgm:spPr/>
    </dgm:pt>
    <dgm:pt modelId="{62F41BC2-2790-4415-864F-590AE5CD633F}" type="pres">
      <dgm:prSet presAssocID="{9724C44A-E31E-4291-B135-8B37E7A18142}" presName="textNode" presStyleLbl="node1" presStyleIdx="1" presStyleCnt="4">
        <dgm:presLayoutVars>
          <dgm:bulletEnabled val="1"/>
        </dgm:presLayoutVars>
      </dgm:prSet>
      <dgm:spPr/>
    </dgm:pt>
    <dgm:pt modelId="{5717F523-2105-4B16-8A38-530789CE1F28}" type="pres">
      <dgm:prSet presAssocID="{A23D4B7E-C3D1-462A-9D6C-4372152DD5AA}" presName="sibTrans" presStyleCnt="0"/>
      <dgm:spPr/>
    </dgm:pt>
    <dgm:pt modelId="{14809D7E-2AAD-45DE-86C1-B501A3717040}" type="pres">
      <dgm:prSet presAssocID="{1BCAD3BA-1BD3-4B57-8202-7E5240DB96CB}" presName="textNode" presStyleLbl="node1" presStyleIdx="2" presStyleCnt="4">
        <dgm:presLayoutVars>
          <dgm:bulletEnabled val="1"/>
        </dgm:presLayoutVars>
      </dgm:prSet>
      <dgm:spPr/>
    </dgm:pt>
    <dgm:pt modelId="{226F2A22-88CB-452E-AFF0-23E8A6DE25FB}" type="pres">
      <dgm:prSet presAssocID="{B0CB0862-0E88-408F-AD62-DF1799331B35}" presName="sibTrans" presStyleCnt="0"/>
      <dgm:spPr/>
    </dgm:pt>
    <dgm:pt modelId="{3E113447-16D0-44B2-82F9-794E0EA982FF}" type="pres">
      <dgm:prSet presAssocID="{FBB4646E-8260-40B7-9782-A217F63FDB57}" presName="textNode" presStyleLbl="node1" presStyleIdx="3" presStyleCnt="4">
        <dgm:presLayoutVars>
          <dgm:bulletEnabled val="1"/>
        </dgm:presLayoutVars>
      </dgm:prSet>
      <dgm:spPr/>
    </dgm:pt>
  </dgm:ptLst>
  <dgm:cxnLst>
    <dgm:cxn modelId="{9483CB0F-8F43-4581-8D21-B9C05DFBCD9C}" srcId="{1C02CC55-6A9A-4CFE-B097-82E2BD6EA3AE}" destId="{1BCAD3BA-1BD3-4B57-8202-7E5240DB96CB}" srcOrd="2" destOrd="0" parTransId="{FED3BE64-706F-4F10-B12D-55C4BB3DB47A}" sibTransId="{B0CB0862-0E88-408F-AD62-DF1799331B35}"/>
    <dgm:cxn modelId="{8B7F8D74-E31B-4F54-BFF5-BD82710199A7}" type="presOf" srcId="{475CE9B2-D167-4405-A849-8CF2F53E2C78}" destId="{CBEE072A-2F09-4CA5-AD03-E29E7E4A67F9}" srcOrd="0" destOrd="0" presId="urn:microsoft.com/office/officeart/2005/8/layout/hProcess9"/>
    <dgm:cxn modelId="{0E12A780-6455-41E5-89B7-BFABDB5A0117}" type="presOf" srcId="{1C02CC55-6A9A-4CFE-B097-82E2BD6EA3AE}" destId="{CB342ABD-FE58-4383-8F59-9109D25B2F20}" srcOrd="0" destOrd="0" presId="urn:microsoft.com/office/officeart/2005/8/layout/hProcess9"/>
    <dgm:cxn modelId="{2ACFA986-E5DB-4EA6-A079-15D76987D9EA}" type="presOf" srcId="{1BCAD3BA-1BD3-4B57-8202-7E5240DB96CB}" destId="{14809D7E-2AAD-45DE-86C1-B501A3717040}" srcOrd="0" destOrd="0" presId="urn:microsoft.com/office/officeart/2005/8/layout/hProcess9"/>
    <dgm:cxn modelId="{7CD654C3-51E1-48B0-B128-B290783F29A5}" srcId="{1C02CC55-6A9A-4CFE-B097-82E2BD6EA3AE}" destId="{9724C44A-E31E-4291-B135-8B37E7A18142}" srcOrd="1" destOrd="0" parTransId="{5E624B92-0D42-45FE-885E-E3443CEF598F}" sibTransId="{A23D4B7E-C3D1-462A-9D6C-4372152DD5AA}"/>
    <dgm:cxn modelId="{8901F0C7-0B28-453D-BDD0-BF34F2283F2C}" srcId="{1C02CC55-6A9A-4CFE-B097-82E2BD6EA3AE}" destId="{475CE9B2-D167-4405-A849-8CF2F53E2C78}" srcOrd="0" destOrd="0" parTransId="{1C24640D-BFA7-4CCF-AF47-E4F498095396}" sibTransId="{7EA0B260-D1B3-414D-AF6E-ECD93A4CD256}"/>
    <dgm:cxn modelId="{589D7DE0-5C00-4B3E-BA1A-33DF664EC61C}" srcId="{1C02CC55-6A9A-4CFE-B097-82E2BD6EA3AE}" destId="{FBB4646E-8260-40B7-9782-A217F63FDB57}" srcOrd="3" destOrd="0" parTransId="{AD709C8D-34DA-40E1-AFB6-60C7FC087734}" sibTransId="{7525559D-2E1A-4753-9E57-E3CD5402F3D7}"/>
    <dgm:cxn modelId="{ABDF26E3-E725-4C81-A425-E6D15610083C}" type="presOf" srcId="{FBB4646E-8260-40B7-9782-A217F63FDB57}" destId="{3E113447-16D0-44B2-82F9-794E0EA982FF}" srcOrd="0" destOrd="0" presId="urn:microsoft.com/office/officeart/2005/8/layout/hProcess9"/>
    <dgm:cxn modelId="{8D4957FC-2BE0-46CF-9AFA-CC80979AA485}" type="presOf" srcId="{9724C44A-E31E-4291-B135-8B37E7A18142}" destId="{62F41BC2-2790-4415-864F-590AE5CD633F}" srcOrd="0" destOrd="0" presId="urn:microsoft.com/office/officeart/2005/8/layout/hProcess9"/>
    <dgm:cxn modelId="{CB3259FB-C386-4F9A-A46E-E428754A7ADA}" type="presParOf" srcId="{CB342ABD-FE58-4383-8F59-9109D25B2F20}" destId="{8810E028-E05C-44A6-9776-24272A7CE128}" srcOrd="0" destOrd="0" presId="urn:microsoft.com/office/officeart/2005/8/layout/hProcess9"/>
    <dgm:cxn modelId="{B53F0372-1E98-4833-B9C1-C895F4A391F6}" type="presParOf" srcId="{CB342ABD-FE58-4383-8F59-9109D25B2F20}" destId="{EDC6B0C0-9A78-49EB-8E56-19E4ECA9ECF7}" srcOrd="1" destOrd="0" presId="urn:microsoft.com/office/officeart/2005/8/layout/hProcess9"/>
    <dgm:cxn modelId="{B10B887E-E7F8-474D-829F-2C8AEAF0E3AF}" type="presParOf" srcId="{EDC6B0C0-9A78-49EB-8E56-19E4ECA9ECF7}" destId="{CBEE072A-2F09-4CA5-AD03-E29E7E4A67F9}" srcOrd="0" destOrd="0" presId="urn:microsoft.com/office/officeart/2005/8/layout/hProcess9"/>
    <dgm:cxn modelId="{629DEAAA-0919-4666-8958-5676F1C5D36A}" type="presParOf" srcId="{EDC6B0C0-9A78-49EB-8E56-19E4ECA9ECF7}" destId="{D38883F0-1A7D-4A91-859D-11B3733D2B76}" srcOrd="1" destOrd="0" presId="urn:microsoft.com/office/officeart/2005/8/layout/hProcess9"/>
    <dgm:cxn modelId="{DA2893FE-84D5-4635-8EFB-B652C502EABF}" type="presParOf" srcId="{EDC6B0C0-9A78-49EB-8E56-19E4ECA9ECF7}" destId="{62F41BC2-2790-4415-864F-590AE5CD633F}" srcOrd="2" destOrd="0" presId="urn:microsoft.com/office/officeart/2005/8/layout/hProcess9"/>
    <dgm:cxn modelId="{BDA19E23-EFB3-4218-9EBF-685737B5A1C5}" type="presParOf" srcId="{EDC6B0C0-9A78-49EB-8E56-19E4ECA9ECF7}" destId="{5717F523-2105-4B16-8A38-530789CE1F28}" srcOrd="3" destOrd="0" presId="urn:microsoft.com/office/officeart/2005/8/layout/hProcess9"/>
    <dgm:cxn modelId="{022F3457-850C-4446-840C-A9CE4BADD3B0}" type="presParOf" srcId="{EDC6B0C0-9A78-49EB-8E56-19E4ECA9ECF7}" destId="{14809D7E-2AAD-45DE-86C1-B501A3717040}" srcOrd="4" destOrd="0" presId="urn:microsoft.com/office/officeart/2005/8/layout/hProcess9"/>
    <dgm:cxn modelId="{56C97B2C-237D-49E7-A714-472D5B4C31AE}" type="presParOf" srcId="{EDC6B0C0-9A78-49EB-8E56-19E4ECA9ECF7}" destId="{226F2A22-88CB-452E-AFF0-23E8A6DE25FB}" srcOrd="5" destOrd="0" presId="urn:microsoft.com/office/officeart/2005/8/layout/hProcess9"/>
    <dgm:cxn modelId="{5172A6E6-854A-40A0-8389-91372CA8D60F}" type="presParOf" srcId="{EDC6B0C0-9A78-49EB-8E56-19E4ECA9ECF7}" destId="{3E113447-16D0-44B2-82F9-794E0EA982F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6_1" csCatId="accent6" phldr="1"/>
      <dgm:spPr/>
      <dgm:t>
        <a:bodyPr/>
        <a:lstStyle/>
        <a:p>
          <a:endParaRPr lang="en-US"/>
        </a:p>
      </dgm:t>
    </dgm:pt>
    <dgm:pt modelId="{2EA33616-6C58-403A-899C-3B7D55F71B27}">
      <dgm:prSet phldrT="[Text]"/>
      <dgm:spPr/>
      <dgm:t>
        <a:bodyPr/>
        <a:lstStyle/>
        <a:p>
          <a:r>
            <a:rPr lang="en-US" dirty="0" err="1"/>
            <a:t>Ihanktonwan</a:t>
          </a:r>
          <a:r>
            <a:rPr lang="en-US" dirty="0"/>
            <a:t> Fund</a:t>
          </a:r>
        </a:p>
        <a:p>
          <a:r>
            <a:rPr lang="en-US" dirty="0"/>
            <a:t> Board of Directors</a:t>
          </a:r>
        </a:p>
      </dgm:t>
    </dgm:pt>
    <dgm:pt modelId="{D5F52E3B-7BE2-4E80-90FF-8306A17CFF8A}" type="parTrans" cxnId="{B5368AB3-6A09-4986-8A56-83DA555636EB}">
      <dgm:prSet/>
      <dgm:spPr/>
      <dgm:t>
        <a:bodyPr/>
        <a:lstStyle/>
        <a:p>
          <a:endParaRPr lang="en-US"/>
        </a:p>
      </dgm:t>
    </dgm:pt>
    <dgm:pt modelId="{163CC27F-84E5-444B-8EA9-ABC32484E352}" type="sibTrans" cxnId="{B5368AB3-6A09-4986-8A56-83DA555636EB}">
      <dgm:prSet/>
      <dgm:spPr/>
      <dgm:t>
        <a:bodyPr/>
        <a:lstStyle/>
        <a:p>
          <a:endParaRPr lang="en-US"/>
        </a:p>
      </dgm:t>
    </dgm:pt>
    <dgm:pt modelId="{0518F379-9B76-4D24-9528-ABF29A5CC0F7}">
      <dgm:prSet phldrT="[Text]"/>
      <dgm:spPr/>
      <dgm:t>
        <a:bodyPr/>
        <a:lstStyle/>
        <a:p>
          <a:r>
            <a:rPr lang="en-US" dirty="0"/>
            <a:t>Credit Smart </a:t>
          </a:r>
        </a:p>
        <a:p>
          <a:r>
            <a:rPr lang="en-US" dirty="0"/>
            <a:t>Services	</a:t>
          </a:r>
        </a:p>
      </dgm:t>
    </dgm:pt>
    <dgm:pt modelId="{DE416E60-CF12-4738-8056-F98A479FE49F}" type="parTrans" cxnId="{DC6C29E2-CB45-4A25-A817-0402689C31A5}">
      <dgm:prSet/>
      <dgm:spPr/>
      <dgm:t>
        <a:bodyPr/>
        <a:lstStyle/>
        <a:p>
          <a:endParaRPr lang="en-US"/>
        </a:p>
      </dgm:t>
    </dgm:pt>
    <dgm:pt modelId="{BE12FF9A-AA6D-4E26-8169-D66AD7FF6FB4}" type="sibTrans" cxnId="{DC6C29E2-CB45-4A25-A817-0402689C31A5}">
      <dgm:prSet/>
      <dgm:spPr/>
      <dgm:t>
        <a:bodyPr/>
        <a:lstStyle/>
        <a:p>
          <a:endParaRPr lang="en-US"/>
        </a:p>
      </dgm:t>
    </dgm:pt>
    <dgm:pt modelId="{F6A84389-7479-4671-AFAB-22C86A1013C3}">
      <dgm:prSet phldrT="[Text]"/>
      <dgm:spPr/>
      <dgm:t>
        <a:bodyPr/>
        <a:lstStyle/>
        <a:p>
          <a:r>
            <a:rPr lang="en-US" dirty="0"/>
            <a:t>Credit Rebuilder Courses</a:t>
          </a:r>
        </a:p>
      </dgm:t>
    </dgm:pt>
    <dgm:pt modelId="{5E5B7B96-2CDB-4DBE-BD1E-B6804DEF3F33}" type="parTrans" cxnId="{121FD0C0-474E-4E7F-9072-7C99AEF77048}">
      <dgm:prSet/>
      <dgm:spPr/>
      <dgm:t>
        <a:bodyPr/>
        <a:lstStyle/>
        <a:p>
          <a:endParaRPr lang="en-US"/>
        </a:p>
      </dgm:t>
    </dgm:pt>
    <dgm:pt modelId="{C6A80A7F-77F7-4D7F-A182-4E9EE385A904}" type="sibTrans" cxnId="{121FD0C0-474E-4E7F-9072-7C99AEF77048}">
      <dgm:prSet/>
      <dgm:spPr/>
      <dgm:t>
        <a:bodyPr/>
        <a:lstStyle/>
        <a:p>
          <a:endParaRPr lang="en-US"/>
        </a:p>
      </dgm:t>
    </dgm:pt>
    <dgm:pt modelId="{677867AE-D383-4741-A19C-212DA7B39248}">
      <dgm:prSet/>
      <dgm:spPr/>
      <dgm:t>
        <a:bodyPr/>
        <a:lstStyle/>
        <a:p>
          <a:r>
            <a:rPr lang="en-US" dirty="0"/>
            <a:t>Financial Literacy</a:t>
          </a:r>
        </a:p>
        <a:p>
          <a:r>
            <a:rPr lang="en-US" dirty="0"/>
            <a:t>Services</a:t>
          </a:r>
        </a:p>
      </dgm:t>
    </dgm:pt>
    <dgm:pt modelId="{8BE15F60-AC23-42C2-B1B2-C05367E5646B}" type="parTrans" cxnId="{6F0377BB-8D43-4C90-846E-99D061915CE7}">
      <dgm:prSet/>
      <dgm:spPr/>
      <dgm:t>
        <a:bodyPr/>
        <a:lstStyle/>
        <a:p>
          <a:endParaRPr lang="en-US"/>
        </a:p>
      </dgm:t>
    </dgm:pt>
    <dgm:pt modelId="{BE18F588-8385-45F5-A5A3-006B4ED2851B}" type="sibTrans" cxnId="{6F0377BB-8D43-4C90-846E-99D061915CE7}">
      <dgm:prSet/>
      <dgm:spPr/>
      <dgm:t>
        <a:bodyPr/>
        <a:lstStyle/>
        <a:p>
          <a:endParaRPr lang="en-US"/>
        </a:p>
      </dgm:t>
    </dgm:pt>
    <dgm:pt modelId="{FF099EF7-321E-45BF-AED6-CB0900C8341A}">
      <dgm:prSet phldrT="[Text]"/>
      <dgm:spPr/>
      <dgm:t>
        <a:bodyPr/>
        <a:lstStyle/>
        <a:p>
          <a:r>
            <a:rPr lang="en-US" dirty="0"/>
            <a:t>Business Entrepreneurial Services</a:t>
          </a:r>
        </a:p>
      </dgm:t>
    </dgm:pt>
    <dgm:pt modelId="{77A2F5FD-58D1-4D68-BCF2-D7F56AB792AB}" type="parTrans" cxnId="{98272939-6EB7-44C7-AD4D-4C03F6589210}">
      <dgm:prSet/>
      <dgm:spPr/>
      <dgm:t>
        <a:bodyPr/>
        <a:lstStyle/>
        <a:p>
          <a:endParaRPr lang="en-US"/>
        </a:p>
      </dgm:t>
    </dgm:pt>
    <dgm:pt modelId="{46290DE6-CD0C-4A93-A40F-C405E9AA9A19}" type="sibTrans" cxnId="{98272939-6EB7-44C7-AD4D-4C03F6589210}">
      <dgm:prSet/>
      <dgm:spPr/>
      <dgm:t>
        <a:bodyPr/>
        <a:lstStyle/>
        <a:p>
          <a:endParaRPr lang="en-US"/>
        </a:p>
      </dgm:t>
    </dgm:pt>
    <dgm:pt modelId="{396A7383-D9B4-4304-8B32-78C675C30257}">
      <dgm:prSet/>
      <dgm:spPr/>
      <dgm:t>
        <a:bodyPr/>
        <a:lstStyle/>
        <a:p>
          <a:r>
            <a:rPr lang="en-US" dirty="0"/>
            <a:t>Entrepreneurial Workshops/marketing Strategies</a:t>
          </a:r>
        </a:p>
      </dgm:t>
    </dgm:pt>
    <dgm:pt modelId="{63879560-0422-45CB-8864-A8F90043E6DC}" type="parTrans" cxnId="{B7A2A136-31AA-451F-84B0-F9D080E91954}">
      <dgm:prSet/>
      <dgm:spPr/>
      <dgm:t>
        <a:bodyPr/>
        <a:lstStyle/>
        <a:p>
          <a:endParaRPr lang="en-US"/>
        </a:p>
      </dgm:t>
    </dgm:pt>
    <dgm:pt modelId="{036C305C-2D32-4A0F-BFCC-1FD9FF710A6A}" type="sibTrans" cxnId="{B7A2A136-31AA-451F-84B0-F9D080E91954}">
      <dgm:prSet/>
      <dgm:spPr/>
      <dgm:t>
        <a:bodyPr/>
        <a:lstStyle/>
        <a:p>
          <a:endParaRPr lang="en-US"/>
        </a:p>
      </dgm:t>
    </dgm:pt>
    <dgm:pt modelId="{BD7BF20F-CF90-4343-9B85-CDA889B3002C}">
      <dgm:prSet phldrT="[Text]"/>
      <dgm:spPr/>
      <dgm:t>
        <a:bodyPr/>
        <a:lstStyle/>
        <a:p>
          <a:r>
            <a:rPr lang="en-US" dirty="0"/>
            <a:t>Homeownership Workshops</a:t>
          </a:r>
        </a:p>
      </dgm:t>
    </dgm:pt>
    <dgm:pt modelId="{9C69C267-C2CE-4680-BA9C-7D9CFB04DA07}" type="parTrans" cxnId="{65A88E62-253F-48E4-BD53-994D57C9A934}">
      <dgm:prSet/>
      <dgm:spPr/>
      <dgm:t>
        <a:bodyPr/>
        <a:lstStyle/>
        <a:p>
          <a:endParaRPr lang="en-US"/>
        </a:p>
      </dgm:t>
    </dgm:pt>
    <dgm:pt modelId="{B4A20142-C051-4F96-B98C-A88ED3B173C3}" type="sibTrans" cxnId="{65A88E62-253F-48E4-BD53-994D57C9A934}">
      <dgm:prSet/>
      <dgm:spPr/>
      <dgm:t>
        <a:bodyPr/>
        <a:lstStyle/>
        <a:p>
          <a:endParaRPr lang="en-US"/>
        </a:p>
      </dgm:t>
    </dgm:pt>
    <dgm:pt modelId="{3B53E456-8BA6-465D-8ADC-9658B35E655A}">
      <dgm:prSet phldrT="[Text]"/>
      <dgm:spPr/>
      <dgm:t>
        <a:bodyPr/>
        <a:lstStyle/>
        <a:p>
          <a:r>
            <a:rPr lang="en-US" dirty="0"/>
            <a:t>Home loan and repair  opportunities and education </a:t>
          </a:r>
        </a:p>
      </dgm:t>
    </dgm:pt>
    <dgm:pt modelId="{320CB068-C125-414C-A477-15AEFCD0F53F}" type="parTrans" cxnId="{FACE276D-8E05-4270-A551-5EEB586A2299}">
      <dgm:prSet/>
      <dgm:spPr/>
      <dgm:t>
        <a:bodyPr/>
        <a:lstStyle/>
        <a:p>
          <a:endParaRPr lang="en-US"/>
        </a:p>
      </dgm:t>
    </dgm:pt>
    <dgm:pt modelId="{5A0196A9-6784-4CAD-AB14-B1B33B5AF7B6}" type="sibTrans" cxnId="{FACE276D-8E05-4270-A551-5EEB586A2299}">
      <dgm:prSet/>
      <dgm:spPr/>
      <dgm:t>
        <a:bodyPr/>
        <a:lstStyle/>
        <a:p>
          <a:endParaRPr lang="en-US"/>
        </a:p>
      </dgm:t>
    </dgm:pt>
    <dgm:pt modelId="{BA884887-DAB9-40EF-B210-013F8580F0AC}">
      <dgm:prSet phldrT="[Text]"/>
      <dgm:spPr/>
      <dgm:t>
        <a:bodyPr/>
        <a:lstStyle/>
        <a:p>
          <a:r>
            <a:rPr lang="en-US" dirty="0"/>
            <a:t>Lending Services</a:t>
          </a:r>
        </a:p>
      </dgm:t>
    </dgm:pt>
    <dgm:pt modelId="{441267FB-F671-4CDA-A935-38DB662BEC19}" type="parTrans" cxnId="{D4353F35-47C6-4322-8ACD-FBF21F2E9B79}">
      <dgm:prSet/>
      <dgm:spPr/>
      <dgm:t>
        <a:bodyPr/>
        <a:lstStyle/>
        <a:p>
          <a:endParaRPr lang="en-US"/>
        </a:p>
      </dgm:t>
    </dgm:pt>
    <dgm:pt modelId="{A0817886-1F54-4253-B827-73561DB71E0E}" type="sibTrans" cxnId="{D4353F35-47C6-4322-8ACD-FBF21F2E9B79}">
      <dgm:prSet/>
      <dgm:spPr/>
      <dgm:t>
        <a:bodyPr/>
        <a:lstStyle/>
        <a:p>
          <a:endParaRPr lang="en-US"/>
        </a:p>
      </dgm:t>
    </dgm:pt>
    <dgm:pt modelId="{A6D054BA-1623-460B-B083-5E4C704BB0A0}">
      <dgm:prSet phldrT="[Text]"/>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dgm:spPr>
      <dgm:t>
        <a:bodyPr/>
        <a:lstStyle/>
        <a:p>
          <a:r>
            <a:rPr lang="en-US" dirty="0"/>
            <a:t>Small loan program for credit repair</a:t>
          </a:r>
        </a:p>
      </dgm:t>
    </dgm:pt>
    <dgm:pt modelId="{0E361C8E-D1B4-446C-B255-DC6D9D384AA7}" type="parTrans" cxnId="{D1B85D91-E690-4EF4-B138-ED98665974B1}">
      <dgm:prSet/>
      <dgm:spPr/>
      <dgm:t>
        <a:bodyPr/>
        <a:lstStyle/>
        <a:p>
          <a:endParaRPr lang="en-US"/>
        </a:p>
      </dgm:t>
    </dgm:pt>
    <dgm:pt modelId="{CAB408B4-F6B7-42D2-9D5D-F46657E4DF66}" type="sibTrans" cxnId="{D1B85D91-E690-4EF4-B138-ED98665974B1}">
      <dgm:prSet/>
      <dgm:spPr/>
      <dgm:t>
        <a:bodyPr/>
        <a:lstStyle/>
        <a:p>
          <a:endParaRPr lang="en-US"/>
        </a:p>
      </dgm:t>
    </dgm:pt>
    <dgm:pt modelId="{44EE301A-5342-44B9-A4F6-A9AE3E1D95DE}" type="asst">
      <dgm:prSet/>
      <dgm:spPr/>
      <dgm:t>
        <a:bodyPr/>
        <a:lstStyle/>
        <a:p>
          <a:r>
            <a:rPr lang="en-US" dirty="0" err="1"/>
            <a:t>Ihanktonwan</a:t>
          </a:r>
          <a:r>
            <a:rPr lang="en-US" dirty="0"/>
            <a:t> Fund, LLC.</a:t>
          </a:r>
        </a:p>
      </dgm:t>
    </dgm:pt>
    <dgm:pt modelId="{03338164-2987-4361-9BEB-F663027DF0F6}" type="parTrans" cxnId="{10B868B8-BB23-434A-BCE6-1D9BDE23071F}">
      <dgm:prSet/>
      <dgm:spPr/>
      <dgm:t>
        <a:bodyPr/>
        <a:lstStyle/>
        <a:p>
          <a:endParaRPr lang="en-US"/>
        </a:p>
      </dgm:t>
    </dgm:pt>
    <dgm:pt modelId="{6737E240-E922-4F9B-8303-705347FF9340}" type="sibTrans" cxnId="{10B868B8-BB23-434A-BCE6-1D9BDE23071F}">
      <dgm:prSet/>
      <dgm:spPr/>
      <dgm:t>
        <a:bodyPr/>
        <a:lstStyle/>
        <a:p>
          <a:endParaRPr lang="en-US"/>
        </a:p>
      </dgm:t>
    </dgm:pt>
    <dgm:pt modelId="{5A059123-7559-42F8-A429-2DD037A7FC85}">
      <dgm:prSet/>
      <dgm:spPr/>
      <dgm:t>
        <a:bodyPr/>
        <a:lstStyle/>
        <a:p>
          <a:r>
            <a:rPr lang="en-US" dirty="0"/>
            <a:t>Budget 101</a:t>
          </a:r>
        </a:p>
        <a:p>
          <a:r>
            <a:rPr lang="en-US" dirty="0"/>
            <a:t>Courses</a:t>
          </a:r>
        </a:p>
      </dgm:t>
    </dgm:pt>
    <dgm:pt modelId="{7CBB8AA7-F18D-423C-8EAB-0B7075F294D5}" type="parTrans" cxnId="{E26AE659-F7C1-4553-812B-E24D5E92E86F}">
      <dgm:prSet/>
      <dgm:spPr/>
      <dgm:t>
        <a:bodyPr/>
        <a:lstStyle/>
        <a:p>
          <a:endParaRPr lang="en-US"/>
        </a:p>
      </dgm:t>
    </dgm:pt>
    <dgm:pt modelId="{691E55BB-F63B-40CA-A7AC-84D054BDA90E}" type="sibTrans" cxnId="{E26AE659-F7C1-4553-812B-E24D5E92E86F}">
      <dgm:prSet/>
      <dgm:spPr/>
      <dgm:t>
        <a:bodyPr/>
        <a:lstStyle/>
        <a:p>
          <a:endParaRPr lang="en-US"/>
        </a:p>
      </dgm:t>
    </dgm:pt>
    <dgm:pt modelId="{08636F6A-54AC-4E1A-BF51-77E3009198A8}">
      <dgm:prSet phldrT="[Text]"/>
      <dgm:spPr/>
      <dgm:t>
        <a:bodyPr/>
        <a:lstStyle/>
        <a:p>
          <a:r>
            <a:rPr lang="en-US" dirty="0"/>
            <a:t>General Council</a:t>
          </a:r>
        </a:p>
      </dgm:t>
    </dgm:pt>
    <dgm:pt modelId="{65D09669-8B56-4902-ACEA-44B6826671EB}" type="parTrans" cxnId="{0684B977-0F7D-43F9-8AB3-A29C0487B137}">
      <dgm:prSet/>
      <dgm:spPr/>
      <dgm:t>
        <a:bodyPr/>
        <a:lstStyle/>
        <a:p>
          <a:endParaRPr lang="en-US"/>
        </a:p>
      </dgm:t>
    </dgm:pt>
    <dgm:pt modelId="{D6EC04D1-7360-495B-833D-BB3221012D27}" type="sibTrans" cxnId="{0684B977-0F7D-43F9-8AB3-A29C0487B137}">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2" custScaleX="131479" custScaleY="80396" custLinFactNeighborX="-4477" custLinFactNeighborY="11344">
        <dgm:presLayoutVars>
          <dgm:chPref val="3"/>
        </dgm:presLayoutVars>
      </dgm:prSet>
      <dgm:spPr/>
    </dgm:pt>
    <dgm:pt modelId="{EFD0803D-D0E7-4BD0-BD15-D56AA3DD3146}" type="pres">
      <dgm:prSet presAssocID="{2EA33616-6C58-403A-899C-3B7D55F71B27}" presName="rootConnector1" presStyleLbl="node1" presStyleIdx="0" presStyleCnt="0"/>
      <dgm:spPr/>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6"/>
      <dgm:spPr/>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5">
        <dgm:presLayoutVars>
          <dgm:chPref val="3"/>
        </dgm:presLayoutVars>
      </dgm:prSet>
      <dgm:spPr/>
    </dgm:pt>
    <dgm:pt modelId="{F49C7E02-ADF7-47A9-B251-A05DCA6DCBF0}" type="pres">
      <dgm:prSet presAssocID="{0518F379-9B76-4D24-9528-ABF29A5CC0F7}" presName="rootConnector" presStyleLbl="node2" presStyleIdx="0" presStyleCnt="5"/>
      <dgm:spPr/>
    </dgm:pt>
    <dgm:pt modelId="{7292F90E-15B3-447A-9832-737E5FD6DA66}" type="pres">
      <dgm:prSet presAssocID="{0518F379-9B76-4D24-9528-ABF29A5CC0F7}" presName="hierChild4" presStyleCnt="0"/>
      <dgm:spPr/>
    </dgm:pt>
    <dgm:pt modelId="{B7369CB2-4E67-4995-BD0C-79A9C58BF014}" type="pres">
      <dgm:prSet presAssocID="{5E5B7B96-2CDB-4DBE-BD1E-B6804DEF3F33}" presName="Name37" presStyleLbl="parChTrans1D3" presStyleIdx="0" presStyleCnt="5"/>
      <dgm:spPr/>
    </dgm:pt>
    <dgm:pt modelId="{F5BB6180-02A2-462C-9ADA-06EFAABF5E11}" type="pres">
      <dgm:prSet presAssocID="{F6A84389-7479-4671-AFAB-22C86A1013C3}" presName="hierRoot2" presStyleCnt="0">
        <dgm:presLayoutVars>
          <dgm:hierBranch val="init"/>
        </dgm:presLayoutVars>
      </dgm:prSet>
      <dgm:spPr/>
    </dgm:pt>
    <dgm:pt modelId="{DFBD11F2-BAB5-4360-B082-60F8FB58D991}" type="pres">
      <dgm:prSet presAssocID="{F6A84389-7479-4671-AFAB-22C86A1013C3}" presName="rootComposite" presStyleCnt="0"/>
      <dgm:spPr/>
    </dgm:pt>
    <dgm:pt modelId="{230D7DAA-94E0-462D-B5DB-F05944C037A5}" type="pres">
      <dgm:prSet presAssocID="{F6A84389-7479-4671-AFAB-22C86A1013C3}" presName="rootText" presStyleLbl="node3" presStyleIdx="0" presStyleCnt="5">
        <dgm:presLayoutVars>
          <dgm:chPref val="3"/>
        </dgm:presLayoutVars>
      </dgm:prSet>
      <dgm:spPr/>
    </dgm:pt>
    <dgm:pt modelId="{B65A424E-8D02-48E1-A2F1-EDB74AB25626}" type="pres">
      <dgm:prSet presAssocID="{F6A84389-7479-4671-AFAB-22C86A1013C3}" presName="rootConnector" presStyleLbl="node3" presStyleIdx="0" presStyleCnt="5"/>
      <dgm:spPr/>
    </dgm:pt>
    <dgm:pt modelId="{7DD8B4CD-6A0A-4157-8185-D3962604D1B7}" type="pres">
      <dgm:prSet presAssocID="{F6A84389-7479-4671-AFAB-22C86A1013C3}" presName="hierChild4" presStyleCnt="0"/>
      <dgm:spPr/>
    </dgm:pt>
    <dgm:pt modelId="{1F2B51D0-8DFD-4287-88F5-2F6C067CC45A}" type="pres">
      <dgm:prSet presAssocID="{F6A84389-7479-4671-AFAB-22C86A1013C3}" presName="hierChild5" presStyleCnt="0"/>
      <dgm:spPr/>
    </dgm:pt>
    <dgm:pt modelId="{0FF6E8A5-63F3-4681-8C4F-99EACC836F0B}" type="pres">
      <dgm:prSet presAssocID="{0518F379-9B76-4D24-9528-ABF29A5CC0F7}" presName="hierChild5" presStyleCnt="0"/>
      <dgm:spPr/>
    </dgm:pt>
    <dgm:pt modelId="{A6C9D3D6-9DCC-442E-B9AB-B5EA30D6E5EB}" type="pres">
      <dgm:prSet presAssocID="{8BE15F60-AC23-42C2-B1B2-C05367E5646B}" presName="Name37" presStyleLbl="parChTrans1D2" presStyleIdx="1" presStyleCnt="6"/>
      <dgm:spPr/>
    </dgm:pt>
    <dgm:pt modelId="{33966EC2-6616-4A60-B935-C7D05ED6891D}" type="pres">
      <dgm:prSet presAssocID="{677867AE-D383-4741-A19C-212DA7B39248}" presName="hierRoot2" presStyleCnt="0">
        <dgm:presLayoutVars>
          <dgm:hierBranch val="init"/>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1" presStyleCnt="5">
        <dgm:presLayoutVars>
          <dgm:chPref val="3"/>
        </dgm:presLayoutVars>
      </dgm:prSet>
      <dgm:spPr/>
    </dgm:pt>
    <dgm:pt modelId="{1AE042DB-F9DB-41D6-B36B-767F795400BE}" type="pres">
      <dgm:prSet presAssocID="{677867AE-D383-4741-A19C-212DA7B39248}" presName="rootConnector" presStyleLbl="node2" presStyleIdx="1" presStyleCnt="5"/>
      <dgm:spPr/>
    </dgm:pt>
    <dgm:pt modelId="{CF14CA37-86BD-4AF1-9A80-425AA349A95D}" type="pres">
      <dgm:prSet presAssocID="{677867AE-D383-4741-A19C-212DA7B39248}" presName="hierChild4" presStyleCnt="0"/>
      <dgm:spPr/>
    </dgm:pt>
    <dgm:pt modelId="{9ADD2EC2-3F85-4835-9072-4B11ECA3733C}" type="pres">
      <dgm:prSet presAssocID="{7CBB8AA7-F18D-423C-8EAB-0B7075F294D5}" presName="Name37" presStyleLbl="parChTrans1D3" presStyleIdx="1" presStyleCnt="5"/>
      <dgm:spPr/>
    </dgm:pt>
    <dgm:pt modelId="{40CD420A-BB00-403E-BA7E-D6FBF209247B}" type="pres">
      <dgm:prSet presAssocID="{5A059123-7559-42F8-A429-2DD037A7FC85}" presName="hierRoot2" presStyleCnt="0">
        <dgm:presLayoutVars>
          <dgm:hierBranch val="init"/>
        </dgm:presLayoutVars>
      </dgm:prSet>
      <dgm:spPr/>
    </dgm:pt>
    <dgm:pt modelId="{3C37E743-8DC8-4EBA-A485-B71576312919}" type="pres">
      <dgm:prSet presAssocID="{5A059123-7559-42F8-A429-2DD037A7FC85}" presName="rootComposite" presStyleCnt="0"/>
      <dgm:spPr/>
    </dgm:pt>
    <dgm:pt modelId="{61D2FC3C-DC7C-4748-A0DD-133BBB7C198D}" type="pres">
      <dgm:prSet presAssocID="{5A059123-7559-42F8-A429-2DD037A7FC85}" presName="rootText" presStyleLbl="node3" presStyleIdx="1" presStyleCnt="5">
        <dgm:presLayoutVars>
          <dgm:chPref val="3"/>
        </dgm:presLayoutVars>
      </dgm:prSet>
      <dgm:spPr/>
    </dgm:pt>
    <dgm:pt modelId="{5103C05A-BBA2-4518-89BB-F66897356EEC}" type="pres">
      <dgm:prSet presAssocID="{5A059123-7559-42F8-A429-2DD037A7FC85}" presName="rootConnector" presStyleLbl="node3" presStyleIdx="1" presStyleCnt="5"/>
      <dgm:spPr/>
    </dgm:pt>
    <dgm:pt modelId="{215D5159-9B3D-4FEE-8077-17AB6F34AD28}" type="pres">
      <dgm:prSet presAssocID="{5A059123-7559-42F8-A429-2DD037A7FC85}" presName="hierChild4" presStyleCnt="0"/>
      <dgm:spPr/>
    </dgm:pt>
    <dgm:pt modelId="{FFFB4B1D-D229-4897-BD86-EC646EAAA4BB}" type="pres">
      <dgm:prSet presAssocID="{5A059123-7559-42F8-A429-2DD037A7FC85}" presName="hierChild5" presStyleCnt="0"/>
      <dgm:spPr/>
    </dgm:pt>
    <dgm:pt modelId="{37F9B0D2-46BD-49E0-B1C8-B282C2956D87}" type="pres">
      <dgm:prSet presAssocID="{677867AE-D383-4741-A19C-212DA7B39248}" presName="hierChild5" presStyleCnt="0"/>
      <dgm:spPr/>
    </dgm:pt>
    <dgm:pt modelId="{7B37DF95-E484-4655-938F-CAE68494BDFD}" type="pres">
      <dgm:prSet presAssocID="{77A2F5FD-58D1-4D68-BCF2-D7F56AB792AB}" presName="Name37" presStyleLbl="parChTrans1D2" presStyleIdx="2" presStyleCnt="6"/>
      <dgm:spPr/>
    </dgm:pt>
    <dgm:pt modelId="{76371C25-AFD4-4F33-B421-EB0F14B8F43A}" type="pres">
      <dgm:prSet presAssocID="{FF099EF7-321E-45BF-AED6-CB0900C8341A}" presName="hierRoot2" presStyleCnt="0">
        <dgm:presLayoutVars>
          <dgm:hierBranch val="init"/>
        </dgm:presLayoutVars>
      </dgm:prSet>
      <dgm:spPr/>
    </dgm:pt>
    <dgm:pt modelId="{36C1A4F3-50B6-4717-AC9B-326EAD388097}" type="pres">
      <dgm:prSet presAssocID="{FF099EF7-321E-45BF-AED6-CB0900C8341A}" presName="rootComposite" presStyleCnt="0"/>
      <dgm:spPr/>
    </dgm:pt>
    <dgm:pt modelId="{714D4D66-57CB-44E1-9470-6ECBE1235C2D}" type="pres">
      <dgm:prSet presAssocID="{FF099EF7-321E-45BF-AED6-CB0900C8341A}" presName="rootText" presStyleLbl="node2" presStyleIdx="2" presStyleCnt="5">
        <dgm:presLayoutVars>
          <dgm:chPref val="3"/>
        </dgm:presLayoutVars>
      </dgm:prSet>
      <dgm:spPr/>
    </dgm:pt>
    <dgm:pt modelId="{69DD91BF-AE08-4A50-85AD-0A6AF04AFB88}" type="pres">
      <dgm:prSet presAssocID="{FF099EF7-321E-45BF-AED6-CB0900C8341A}" presName="rootConnector" presStyleLbl="node2" presStyleIdx="2" presStyleCnt="5"/>
      <dgm:spPr/>
    </dgm:pt>
    <dgm:pt modelId="{F5067E9F-CDDD-484A-A776-F2C9CE15B596}" type="pres">
      <dgm:prSet presAssocID="{FF099EF7-321E-45BF-AED6-CB0900C8341A}" presName="hierChild4" presStyleCnt="0"/>
      <dgm:spPr/>
    </dgm:pt>
    <dgm:pt modelId="{0A7BCCD4-E970-4163-91E4-D62BA1F7944A}" type="pres">
      <dgm:prSet presAssocID="{63879560-0422-45CB-8864-A8F90043E6DC}" presName="Name37" presStyleLbl="parChTrans1D3" presStyleIdx="2" presStyleCnt="5"/>
      <dgm:spPr/>
    </dgm:pt>
    <dgm:pt modelId="{AD2E9C58-97D4-463A-80EF-07ED2F6C12E8}" type="pres">
      <dgm:prSet presAssocID="{396A7383-D9B4-4304-8B32-78C675C30257}" presName="hierRoot2" presStyleCnt="0">
        <dgm:presLayoutVars>
          <dgm:hierBranch val="init"/>
        </dgm:presLayoutVars>
      </dgm:prSet>
      <dgm:spPr/>
    </dgm:pt>
    <dgm:pt modelId="{0A0CE224-F606-4925-9752-F4CDD1927D71}" type="pres">
      <dgm:prSet presAssocID="{396A7383-D9B4-4304-8B32-78C675C30257}" presName="rootComposite" presStyleCnt="0"/>
      <dgm:spPr/>
    </dgm:pt>
    <dgm:pt modelId="{599EC8A7-784D-4CF4-956B-8E5FE28C952D}" type="pres">
      <dgm:prSet presAssocID="{396A7383-D9B4-4304-8B32-78C675C30257}" presName="rootText" presStyleLbl="node3" presStyleIdx="2" presStyleCnt="5">
        <dgm:presLayoutVars>
          <dgm:chPref val="3"/>
        </dgm:presLayoutVars>
      </dgm:prSet>
      <dgm:spPr/>
    </dgm:pt>
    <dgm:pt modelId="{820C948E-3D8A-4299-AEF3-1A60BF41C990}" type="pres">
      <dgm:prSet presAssocID="{396A7383-D9B4-4304-8B32-78C675C30257}" presName="rootConnector" presStyleLbl="node3" presStyleIdx="2" presStyleCnt="5"/>
      <dgm:spPr/>
    </dgm:pt>
    <dgm:pt modelId="{AB142CCF-10AC-4CAC-82BC-9F78B8181D4E}" type="pres">
      <dgm:prSet presAssocID="{396A7383-D9B4-4304-8B32-78C675C30257}" presName="hierChild4" presStyleCnt="0"/>
      <dgm:spPr/>
    </dgm:pt>
    <dgm:pt modelId="{BA956040-704B-4A5C-88D8-5B487C0B690E}" type="pres">
      <dgm:prSet presAssocID="{396A7383-D9B4-4304-8B32-78C675C30257}" presName="hierChild5" presStyleCnt="0"/>
      <dgm:spPr/>
    </dgm:pt>
    <dgm:pt modelId="{8D6D9E8D-D9DD-4303-8C74-4E298457F1EE}" type="pres">
      <dgm:prSet presAssocID="{FF099EF7-321E-45BF-AED6-CB0900C8341A}" presName="hierChild5" presStyleCnt="0"/>
      <dgm:spPr/>
    </dgm:pt>
    <dgm:pt modelId="{BD96652F-2665-47BF-BB3E-E2EC355D9CE1}" type="pres">
      <dgm:prSet presAssocID="{9C69C267-C2CE-4680-BA9C-7D9CFB04DA07}" presName="Name37" presStyleLbl="parChTrans1D2" presStyleIdx="3" presStyleCnt="6"/>
      <dgm:spPr/>
    </dgm:pt>
    <dgm:pt modelId="{F47D0865-5A91-4C41-B14F-701835B28590}" type="pres">
      <dgm:prSet presAssocID="{BD7BF20F-CF90-4343-9B85-CDA889B3002C}" presName="hierRoot2" presStyleCnt="0">
        <dgm:presLayoutVars>
          <dgm:hierBranch val="init"/>
        </dgm:presLayoutVars>
      </dgm:prSet>
      <dgm:spPr/>
    </dgm:pt>
    <dgm:pt modelId="{10210A00-EB79-4479-8D8D-B0B4F4B812BE}" type="pres">
      <dgm:prSet presAssocID="{BD7BF20F-CF90-4343-9B85-CDA889B3002C}" presName="rootComposite" presStyleCnt="0"/>
      <dgm:spPr/>
    </dgm:pt>
    <dgm:pt modelId="{3BEB44FF-3B5E-42FC-BDCC-734D7F6A2274}" type="pres">
      <dgm:prSet presAssocID="{BD7BF20F-CF90-4343-9B85-CDA889B3002C}" presName="rootText" presStyleLbl="node2" presStyleIdx="3" presStyleCnt="5">
        <dgm:presLayoutVars>
          <dgm:chPref val="3"/>
        </dgm:presLayoutVars>
      </dgm:prSet>
      <dgm:spPr/>
    </dgm:pt>
    <dgm:pt modelId="{E150E4B6-B9A5-4BAC-BBFC-61EB6361091E}" type="pres">
      <dgm:prSet presAssocID="{BD7BF20F-CF90-4343-9B85-CDA889B3002C}" presName="rootConnector" presStyleLbl="node2" presStyleIdx="3" presStyleCnt="5"/>
      <dgm:spPr/>
    </dgm:pt>
    <dgm:pt modelId="{BB2C8C54-396C-447D-8847-B155D85552CB}" type="pres">
      <dgm:prSet presAssocID="{BD7BF20F-CF90-4343-9B85-CDA889B3002C}" presName="hierChild4" presStyleCnt="0"/>
      <dgm:spPr/>
    </dgm:pt>
    <dgm:pt modelId="{954BCF12-6800-4814-8A69-7CFD3742000F}" type="pres">
      <dgm:prSet presAssocID="{320CB068-C125-414C-A477-15AEFCD0F53F}" presName="Name37" presStyleLbl="parChTrans1D3" presStyleIdx="3" presStyleCnt="5"/>
      <dgm:spPr/>
    </dgm:pt>
    <dgm:pt modelId="{682E6DEC-DE8C-4B29-8BC8-BB9AE3B3E67F}" type="pres">
      <dgm:prSet presAssocID="{3B53E456-8BA6-465D-8ADC-9658B35E655A}" presName="hierRoot2" presStyleCnt="0">
        <dgm:presLayoutVars>
          <dgm:hierBranch val="init"/>
        </dgm:presLayoutVars>
      </dgm:prSet>
      <dgm:spPr/>
    </dgm:pt>
    <dgm:pt modelId="{D0877C2A-5912-4FC0-98CD-43D7AC7AAA10}" type="pres">
      <dgm:prSet presAssocID="{3B53E456-8BA6-465D-8ADC-9658B35E655A}" presName="rootComposite" presStyleCnt="0"/>
      <dgm:spPr/>
    </dgm:pt>
    <dgm:pt modelId="{21A9EEEE-6037-41D6-83BA-1F6E8E044818}" type="pres">
      <dgm:prSet presAssocID="{3B53E456-8BA6-465D-8ADC-9658B35E655A}" presName="rootText" presStyleLbl="node3" presStyleIdx="3" presStyleCnt="5">
        <dgm:presLayoutVars>
          <dgm:chPref val="3"/>
        </dgm:presLayoutVars>
      </dgm:prSet>
      <dgm:spPr/>
    </dgm:pt>
    <dgm:pt modelId="{90CA8815-4A17-4F5D-9A83-D4F254D262CA}" type="pres">
      <dgm:prSet presAssocID="{3B53E456-8BA6-465D-8ADC-9658B35E655A}" presName="rootConnector" presStyleLbl="node3" presStyleIdx="3" presStyleCnt="5"/>
      <dgm:spPr/>
    </dgm:pt>
    <dgm:pt modelId="{E07532FF-90B9-4870-938E-8C9CE1E6B686}" type="pres">
      <dgm:prSet presAssocID="{3B53E456-8BA6-465D-8ADC-9658B35E655A}" presName="hierChild4" presStyleCnt="0"/>
      <dgm:spPr/>
    </dgm:pt>
    <dgm:pt modelId="{584E5ED1-0E14-4D02-8BB1-15CBE4872664}" type="pres">
      <dgm:prSet presAssocID="{3B53E456-8BA6-465D-8ADC-9658B35E655A}" presName="hierChild5" presStyleCnt="0"/>
      <dgm:spPr/>
    </dgm:pt>
    <dgm:pt modelId="{17E47251-7D03-402D-BE63-824639AB0472}" type="pres">
      <dgm:prSet presAssocID="{BD7BF20F-CF90-4343-9B85-CDA889B3002C}" presName="hierChild5" presStyleCnt="0"/>
      <dgm:spPr/>
    </dgm:pt>
    <dgm:pt modelId="{4CBFE0D8-3F1F-43EA-B140-6CA244E4CD57}" type="pres">
      <dgm:prSet presAssocID="{441267FB-F671-4CDA-A935-38DB662BEC19}" presName="Name37" presStyleLbl="parChTrans1D2" presStyleIdx="4" presStyleCnt="6"/>
      <dgm:spPr/>
    </dgm:pt>
    <dgm:pt modelId="{35082C41-A70D-44A3-BA44-07AE28FCA15F}" type="pres">
      <dgm:prSet presAssocID="{BA884887-DAB9-40EF-B210-013F8580F0AC}" presName="hierRoot2" presStyleCnt="0">
        <dgm:presLayoutVars>
          <dgm:hierBranch val="init"/>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4" presStyleCnt="5">
        <dgm:presLayoutVars>
          <dgm:chPref val="3"/>
        </dgm:presLayoutVars>
      </dgm:prSet>
      <dgm:spPr/>
    </dgm:pt>
    <dgm:pt modelId="{5D2457A3-228A-410C-BB8F-3F21E6A1BF73}" type="pres">
      <dgm:prSet presAssocID="{BA884887-DAB9-40EF-B210-013F8580F0AC}" presName="rootConnector" presStyleLbl="node2" presStyleIdx="4" presStyleCnt="5"/>
      <dgm:spPr/>
    </dgm:pt>
    <dgm:pt modelId="{6FF2B284-1FE2-4F97-8342-B81C07D39CF6}" type="pres">
      <dgm:prSet presAssocID="{BA884887-DAB9-40EF-B210-013F8580F0AC}" presName="hierChild4" presStyleCnt="0"/>
      <dgm:spPr/>
    </dgm:pt>
    <dgm:pt modelId="{62B75A69-6991-409D-AEA5-BD089E9222C3}" type="pres">
      <dgm:prSet presAssocID="{0E361C8E-D1B4-446C-B255-DC6D9D384AA7}" presName="Name37" presStyleLbl="parChTrans1D3" presStyleIdx="4" presStyleCnt="5"/>
      <dgm:spPr/>
    </dgm:pt>
    <dgm:pt modelId="{AB3752A0-ECB1-4119-BC9A-47F043E7D46C}" type="pres">
      <dgm:prSet presAssocID="{A6D054BA-1623-460B-B083-5E4C704BB0A0}" presName="hierRoot2" presStyleCnt="0">
        <dgm:presLayoutVars>
          <dgm:hierBranch val="init"/>
        </dgm:presLayoutVars>
      </dgm:prSet>
      <dgm:spPr/>
    </dgm:pt>
    <dgm:pt modelId="{C2BEDE2A-8D74-4CE0-AF55-9893C5CAC7B9}" type="pres">
      <dgm:prSet presAssocID="{A6D054BA-1623-460B-B083-5E4C704BB0A0}" presName="rootComposite" presStyleCnt="0"/>
      <dgm:spPr/>
    </dgm:pt>
    <dgm:pt modelId="{322E9F14-C5CB-4FD7-96B7-E0F2CCC0A15F}" type="pres">
      <dgm:prSet presAssocID="{A6D054BA-1623-460B-B083-5E4C704BB0A0}" presName="rootText" presStyleLbl="node3" presStyleIdx="4" presStyleCnt="5" custScaleX="91087" custScaleY="83531" custLinFactNeighborX="6685">
        <dgm:presLayoutVars>
          <dgm:chPref val="3"/>
        </dgm:presLayoutVars>
      </dgm:prSet>
      <dgm:spPr/>
    </dgm:pt>
    <dgm:pt modelId="{2262076A-E7B9-4B87-9529-322F730F5BE6}" type="pres">
      <dgm:prSet presAssocID="{A6D054BA-1623-460B-B083-5E4C704BB0A0}" presName="rootConnector" presStyleLbl="node3" presStyleIdx="4" presStyleCnt="5"/>
      <dgm:spPr/>
    </dgm:pt>
    <dgm:pt modelId="{643DA1C9-43A6-4EE3-938B-30A42D471302}" type="pres">
      <dgm:prSet presAssocID="{A6D054BA-1623-460B-B083-5E4C704BB0A0}" presName="hierChild4" presStyleCnt="0"/>
      <dgm:spPr/>
    </dgm:pt>
    <dgm:pt modelId="{739DA04A-AB99-490C-86DF-473CCF08D00D}" type="pres">
      <dgm:prSet presAssocID="{A6D054BA-1623-460B-B083-5E4C704BB0A0}" presName="hierChild5" presStyleCnt="0"/>
      <dgm:spPr/>
    </dgm:pt>
    <dgm:pt modelId="{ACBA8EB0-066B-43CB-B2D3-CED3139FB488}" type="pres">
      <dgm:prSet presAssocID="{BA884887-DAB9-40EF-B210-013F8580F0AC}" presName="hierChild5" presStyleCnt="0"/>
      <dgm:spPr/>
    </dgm:pt>
    <dgm:pt modelId="{EA281039-C4FE-49BC-B3AA-ED7A04EBF118}" type="pres">
      <dgm:prSet presAssocID="{2EA33616-6C58-403A-899C-3B7D55F71B27}" presName="hierChild3" presStyleCnt="0"/>
      <dgm:spPr/>
    </dgm:pt>
    <dgm:pt modelId="{70222E0D-8E64-4C79-97CD-BFBE9454F5EB}" type="pres">
      <dgm:prSet presAssocID="{03338164-2987-4361-9BEB-F663027DF0F6}" presName="Name111" presStyleLbl="parChTrans1D2" presStyleIdx="5" presStyleCnt="6"/>
      <dgm:spPr/>
    </dgm:pt>
    <dgm:pt modelId="{34A97C6B-F6F2-4586-9623-267F83E594A4}" type="pres">
      <dgm:prSet presAssocID="{44EE301A-5342-44B9-A4F6-A9AE3E1D95DE}" presName="hierRoot3" presStyleCnt="0">
        <dgm:presLayoutVars>
          <dgm:hierBranch val="init"/>
        </dgm:presLayoutVars>
      </dgm:prSet>
      <dgm:spPr/>
    </dgm:pt>
    <dgm:pt modelId="{5DE3384C-8514-4960-AD27-FAB37212A2A8}" type="pres">
      <dgm:prSet presAssocID="{44EE301A-5342-44B9-A4F6-A9AE3E1D95DE}" presName="rootComposite3" presStyleCnt="0"/>
      <dgm:spPr/>
    </dgm:pt>
    <dgm:pt modelId="{B4ADA4B4-88D1-4E91-B697-99A2AB754C01}" type="pres">
      <dgm:prSet presAssocID="{44EE301A-5342-44B9-A4F6-A9AE3E1D95DE}" presName="rootText3" presStyleLbl="asst1" presStyleIdx="0" presStyleCnt="1">
        <dgm:presLayoutVars>
          <dgm:chPref val="3"/>
        </dgm:presLayoutVars>
      </dgm:prSet>
      <dgm:spPr/>
    </dgm:pt>
    <dgm:pt modelId="{8BCF89A1-BDAE-40D7-8180-F80A9607842D}" type="pres">
      <dgm:prSet presAssocID="{44EE301A-5342-44B9-A4F6-A9AE3E1D95DE}" presName="rootConnector3" presStyleLbl="asst1" presStyleIdx="0" presStyleCnt="1"/>
      <dgm:spPr/>
    </dgm:pt>
    <dgm:pt modelId="{83223CD2-2175-4656-A1EC-2ECE19DE96E2}" type="pres">
      <dgm:prSet presAssocID="{44EE301A-5342-44B9-A4F6-A9AE3E1D95DE}" presName="hierChild6" presStyleCnt="0"/>
      <dgm:spPr/>
    </dgm:pt>
    <dgm:pt modelId="{6DE0AE6B-F4F6-41E7-9635-90DEFE7F62A7}" type="pres">
      <dgm:prSet presAssocID="{44EE301A-5342-44B9-A4F6-A9AE3E1D95DE}" presName="hierChild7" presStyleCnt="0"/>
      <dgm:spPr/>
    </dgm:pt>
    <dgm:pt modelId="{2CB97B25-42D7-4B92-9333-5914D4DF3798}" type="pres">
      <dgm:prSet presAssocID="{08636F6A-54AC-4E1A-BF51-77E3009198A8}" presName="hierRoot1" presStyleCnt="0">
        <dgm:presLayoutVars>
          <dgm:hierBranch val="init"/>
        </dgm:presLayoutVars>
      </dgm:prSet>
      <dgm:spPr/>
    </dgm:pt>
    <dgm:pt modelId="{CC2B9663-3386-4082-A6A9-F100C4907588}" type="pres">
      <dgm:prSet presAssocID="{08636F6A-54AC-4E1A-BF51-77E3009198A8}" presName="rootComposite1" presStyleCnt="0"/>
      <dgm:spPr/>
    </dgm:pt>
    <dgm:pt modelId="{ABAF146B-D0C9-4C06-ADC5-39037DBE8B26}" type="pres">
      <dgm:prSet presAssocID="{08636F6A-54AC-4E1A-BF51-77E3009198A8}" presName="rootText1" presStyleLbl="node0" presStyleIdx="1" presStyleCnt="2" custScaleY="50718" custLinFactX="-100000" custLinFactNeighborX="-195842" custLinFactNeighborY="-17084">
        <dgm:presLayoutVars>
          <dgm:chPref val="3"/>
        </dgm:presLayoutVars>
      </dgm:prSet>
      <dgm:spPr/>
    </dgm:pt>
    <dgm:pt modelId="{FB4CD2DE-B0B8-419E-B6B6-39307C06E198}" type="pres">
      <dgm:prSet presAssocID="{08636F6A-54AC-4E1A-BF51-77E3009198A8}" presName="rootConnector1" presStyleLbl="node1" presStyleIdx="0" presStyleCnt="0"/>
      <dgm:spPr/>
    </dgm:pt>
    <dgm:pt modelId="{F26C8450-3A92-4E82-9211-32C47742C3B4}" type="pres">
      <dgm:prSet presAssocID="{08636F6A-54AC-4E1A-BF51-77E3009198A8}" presName="hierChild2" presStyleCnt="0"/>
      <dgm:spPr/>
    </dgm:pt>
    <dgm:pt modelId="{35029AD5-38E7-496C-B3AD-07086CB66873}" type="pres">
      <dgm:prSet presAssocID="{08636F6A-54AC-4E1A-BF51-77E3009198A8}" presName="hierChild3" presStyleCnt="0"/>
      <dgm:spPr/>
    </dgm:pt>
  </dgm:ptLst>
  <dgm:cxnLst>
    <dgm:cxn modelId="{F7B2D507-8D21-449F-8115-12D92FB74606}" type="presOf" srcId="{7CBB8AA7-F18D-423C-8EAB-0B7075F294D5}" destId="{9ADD2EC2-3F85-4835-9072-4B11ECA3733C}" srcOrd="0" destOrd="0" presId="urn:microsoft.com/office/officeart/2005/8/layout/orgChart1"/>
    <dgm:cxn modelId="{931D6F19-87B5-4FAA-A812-6E0C5BC6B3A2}" type="presOf" srcId="{03338164-2987-4361-9BEB-F663027DF0F6}" destId="{70222E0D-8E64-4C79-97CD-BFBE9454F5EB}" srcOrd="0" destOrd="0" presId="urn:microsoft.com/office/officeart/2005/8/layout/orgChart1"/>
    <dgm:cxn modelId="{C27DC01E-18F0-4768-A2B6-67F35EB5F071}" type="presOf" srcId="{08636F6A-54AC-4E1A-BF51-77E3009198A8}" destId="{FB4CD2DE-B0B8-419E-B6B6-39307C06E198}" srcOrd="1" destOrd="0" presId="urn:microsoft.com/office/officeart/2005/8/layout/orgChart1"/>
    <dgm:cxn modelId="{F50AFB26-97D1-4E80-9523-9A2FBCA16B98}" type="presOf" srcId="{0518F379-9B76-4D24-9528-ABF29A5CC0F7}" destId="{F49C7E02-ADF7-47A9-B251-A05DCA6DCBF0}" srcOrd="1" destOrd="0" presId="urn:microsoft.com/office/officeart/2005/8/layout/orgChart1"/>
    <dgm:cxn modelId="{6178E127-6710-47E2-BDC5-BEC34A64ACC4}" type="presOf" srcId="{396A7383-D9B4-4304-8B32-78C675C30257}" destId="{820C948E-3D8A-4299-AEF3-1A60BF41C990}" srcOrd="1" destOrd="0" presId="urn:microsoft.com/office/officeart/2005/8/layout/orgChart1"/>
    <dgm:cxn modelId="{A155BF29-DD77-4215-8FB9-1A3E604C9F80}" type="presOf" srcId="{A6D054BA-1623-460B-B083-5E4C704BB0A0}" destId="{322E9F14-C5CB-4FD7-96B7-E0F2CCC0A15F}" srcOrd="0" destOrd="0" presId="urn:microsoft.com/office/officeart/2005/8/layout/orgChart1"/>
    <dgm:cxn modelId="{A1716B2A-52BC-47BA-9EEE-41963838139C}" type="presOf" srcId="{2EA33616-6C58-403A-899C-3B7D55F71B27}" destId="{EFD0803D-D0E7-4BD0-BD15-D56AA3DD3146}" srcOrd="1" destOrd="0" presId="urn:microsoft.com/office/officeart/2005/8/layout/orgChart1"/>
    <dgm:cxn modelId="{D4353F35-47C6-4322-8ACD-FBF21F2E9B79}" srcId="{2EA33616-6C58-403A-899C-3B7D55F71B27}" destId="{BA884887-DAB9-40EF-B210-013F8580F0AC}" srcOrd="4" destOrd="0" parTransId="{441267FB-F671-4CDA-A935-38DB662BEC19}" sibTransId="{A0817886-1F54-4253-B827-73561DB71E0E}"/>
    <dgm:cxn modelId="{B7A2A136-31AA-451F-84B0-F9D080E91954}" srcId="{FF099EF7-321E-45BF-AED6-CB0900C8341A}" destId="{396A7383-D9B4-4304-8B32-78C675C30257}" srcOrd="0" destOrd="0" parTransId="{63879560-0422-45CB-8864-A8F90043E6DC}" sibTransId="{036C305C-2D32-4A0F-BFCC-1FD9FF710A6A}"/>
    <dgm:cxn modelId="{62F3FF36-3FDB-42D3-9475-495699D919F8}" type="presOf" srcId="{0E361C8E-D1B4-446C-B255-DC6D9D384AA7}" destId="{62B75A69-6991-409D-AEA5-BD089E9222C3}" srcOrd="0" destOrd="0" presId="urn:microsoft.com/office/officeart/2005/8/layout/orgChart1"/>
    <dgm:cxn modelId="{98272939-6EB7-44C7-AD4D-4C03F6589210}" srcId="{2EA33616-6C58-403A-899C-3B7D55F71B27}" destId="{FF099EF7-321E-45BF-AED6-CB0900C8341A}" srcOrd="2" destOrd="0" parTransId="{77A2F5FD-58D1-4D68-BCF2-D7F56AB792AB}" sibTransId="{46290DE6-CD0C-4A93-A40F-C405E9AA9A19}"/>
    <dgm:cxn modelId="{0350D65B-BD56-4D41-87DB-CCDCE9453F89}" type="presOf" srcId="{9C69C267-C2CE-4680-BA9C-7D9CFB04DA07}" destId="{BD96652F-2665-47BF-BB3E-E2EC355D9CE1}" srcOrd="0" destOrd="0" presId="urn:microsoft.com/office/officeart/2005/8/layout/orgChart1"/>
    <dgm:cxn modelId="{65A88E62-253F-48E4-BD53-994D57C9A934}" srcId="{2EA33616-6C58-403A-899C-3B7D55F71B27}" destId="{BD7BF20F-CF90-4343-9B85-CDA889B3002C}" srcOrd="3" destOrd="0" parTransId="{9C69C267-C2CE-4680-BA9C-7D9CFB04DA07}" sibTransId="{B4A20142-C051-4F96-B98C-A88ED3B173C3}"/>
    <dgm:cxn modelId="{3CC6DE43-5C40-48EC-9981-CB533305BE39}" type="presOf" srcId="{396A7383-D9B4-4304-8B32-78C675C30257}" destId="{599EC8A7-784D-4CF4-956B-8E5FE28C952D}" srcOrd="0" destOrd="0" presId="urn:microsoft.com/office/officeart/2005/8/layout/orgChart1"/>
    <dgm:cxn modelId="{370BE864-25E7-429F-98AD-5E14FCD154E0}" type="presOf" srcId="{63879560-0422-45CB-8864-A8F90043E6DC}" destId="{0A7BCCD4-E970-4163-91E4-D62BA1F7944A}" srcOrd="0" destOrd="0" presId="urn:microsoft.com/office/officeart/2005/8/layout/orgChart1"/>
    <dgm:cxn modelId="{A7092647-1785-416B-9CD3-DEB9B82A74C9}" type="presOf" srcId="{FF099EF7-321E-45BF-AED6-CB0900C8341A}" destId="{69DD91BF-AE08-4A50-85AD-0A6AF04AFB88}" srcOrd="1" destOrd="0" presId="urn:microsoft.com/office/officeart/2005/8/layout/orgChart1"/>
    <dgm:cxn modelId="{FACE276D-8E05-4270-A551-5EEB586A2299}" srcId="{BD7BF20F-CF90-4343-9B85-CDA889B3002C}" destId="{3B53E456-8BA6-465D-8ADC-9658B35E655A}" srcOrd="0" destOrd="0" parTransId="{320CB068-C125-414C-A477-15AEFCD0F53F}" sibTransId="{5A0196A9-6784-4CAD-AB14-B1B33B5AF7B6}"/>
    <dgm:cxn modelId="{063E0173-DB8C-444F-97DF-ECCFA81D072D}" type="presOf" srcId="{BD7BF20F-CF90-4343-9B85-CDA889B3002C}" destId="{E150E4B6-B9A5-4BAC-BBFC-61EB6361091E}" srcOrd="1" destOrd="0" presId="urn:microsoft.com/office/officeart/2005/8/layout/orgChart1"/>
    <dgm:cxn modelId="{568A4574-E97B-40BB-B9F5-28E059895A57}" type="presOf" srcId="{08636F6A-54AC-4E1A-BF51-77E3009198A8}" destId="{ABAF146B-D0C9-4C06-ADC5-39037DBE8B26}" srcOrd="0" destOrd="0" presId="urn:microsoft.com/office/officeart/2005/8/layout/orgChart1"/>
    <dgm:cxn modelId="{0684B977-0F7D-43F9-8AB3-A29C0487B137}" srcId="{6EA1F4CD-0708-4339-A47D-25F76AEDB4DB}" destId="{08636F6A-54AC-4E1A-BF51-77E3009198A8}" srcOrd="1" destOrd="0" parTransId="{65D09669-8B56-4902-ACEA-44B6826671EB}" sibTransId="{D6EC04D1-7360-495B-833D-BB3221012D27}"/>
    <dgm:cxn modelId="{FFE67159-B7D2-43F2-8A4C-8F14201AA385}" type="presOf" srcId="{320CB068-C125-414C-A477-15AEFCD0F53F}" destId="{954BCF12-6800-4814-8A69-7CFD3742000F}" srcOrd="0" destOrd="0" presId="urn:microsoft.com/office/officeart/2005/8/layout/orgChart1"/>
    <dgm:cxn modelId="{E26AE659-F7C1-4553-812B-E24D5E92E86F}" srcId="{677867AE-D383-4741-A19C-212DA7B39248}" destId="{5A059123-7559-42F8-A429-2DD037A7FC85}" srcOrd="0" destOrd="0" parTransId="{7CBB8AA7-F18D-423C-8EAB-0B7075F294D5}" sibTransId="{691E55BB-F63B-40CA-A7AC-84D054BDA90E}"/>
    <dgm:cxn modelId="{5D25897F-8CF9-4EDC-913D-35FC1DD21F2E}" type="presOf" srcId="{0518F379-9B76-4D24-9528-ABF29A5CC0F7}" destId="{EB12E4D8-E7F1-4C62-B520-31141AFC5A55}" srcOrd="0" destOrd="0" presId="urn:microsoft.com/office/officeart/2005/8/layout/orgChart1"/>
    <dgm:cxn modelId="{49FBCE84-BCDE-47B8-8E6A-1C6EA67FEFC1}" type="presOf" srcId="{3B53E456-8BA6-465D-8ADC-9658B35E655A}" destId="{21A9EEEE-6037-41D6-83BA-1F6E8E044818}" srcOrd="0" destOrd="0" presId="urn:microsoft.com/office/officeart/2005/8/layout/orgChart1"/>
    <dgm:cxn modelId="{9A099C87-B757-4DF7-A6D7-F9CF5C02F7AA}" type="presOf" srcId="{BA884887-DAB9-40EF-B210-013F8580F0AC}" destId="{5D2457A3-228A-410C-BB8F-3F21E6A1BF73}" srcOrd="1" destOrd="0" presId="urn:microsoft.com/office/officeart/2005/8/layout/orgChart1"/>
    <dgm:cxn modelId="{AC25CE89-44F3-4003-AF22-E4DBAE00331D}" type="presOf" srcId="{77A2F5FD-58D1-4D68-BCF2-D7F56AB792AB}" destId="{7B37DF95-E484-4655-938F-CAE68494BDFD}" srcOrd="0" destOrd="0" presId="urn:microsoft.com/office/officeart/2005/8/layout/orgChart1"/>
    <dgm:cxn modelId="{1071CD8A-8EDF-4277-AEBB-E83ACA261F46}" type="presOf" srcId="{441267FB-F671-4CDA-A935-38DB662BEC19}" destId="{4CBFE0D8-3F1F-43EA-B140-6CA244E4CD57}" srcOrd="0" destOrd="0" presId="urn:microsoft.com/office/officeart/2005/8/layout/orgChart1"/>
    <dgm:cxn modelId="{6B051290-85BB-4CF5-9ACC-6D358E316FD3}" type="presOf" srcId="{F6A84389-7479-4671-AFAB-22C86A1013C3}" destId="{230D7DAA-94E0-462D-B5DB-F05944C037A5}" srcOrd="0" destOrd="0" presId="urn:microsoft.com/office/officeart/2005/8/layout/orgChart1"/>
    <dgm:cxn modelId="{D1B85D91-E690-4EF4-B138-ED98665974B1}" srcId="{BA884887-DAB9-40EF-B210-013F8580F0AC}" destId="{A6D054BA-1623-460B-B083-5E4C704BB0A0}" srcOrd="0" destOrd="0" parTransId="{0E361C8E-D1B4-446C-B255-DC6D9D384AA7}" sibTransId="{CAB408B4-F6B7-42D2-9D5D-F46657E4DF66}"/>
    <dgm:cxn modelId="{BCC0E291-8190-4460-89A3-FE9D61B78469}" type="presOf" srcId="{677867AE-D383-4741-A19C-212DA7B39248}" destId="{5AFBDEEA-44F9-4D0A-B695-80C0193C9A5A}" srcOrd="0" destOrd="0" presId="urn:microsoft.com/office/officeart/2005/8/layout/orgChart1"/>
    <dgm:cxn modelId="{B08132A7-3CE5-4FB1-963B-19BF2F68FE18}" type="presOf" srcId="{BD7BF20F-CF90-4343-9B85-CDA889B3002C}" destId="{3BEB44FF-3B5E-42FC-BDCC-734D7F6A2274}" srcOrd="0" destOrd="0" presId="urn:microsoft.com/office/officeart/2005/8/layout/orgChart1"/>
    <dgm:cxn modelId="{855179A9-B99A-4FD0-874F-F49DE557E907}" type="presOf" srcId="{5A059123-7559-42F8-A429-2DD037A7FC85}" destId="{5103C05A-BBA2-4518-89BB-F66897356EEC}" srcOrd="1" destOrd="0" presId="urn:microsoft.com/office/officeart/2005/8/layout/orgChart1"/>
    <dgm:cxn modelId="{2512FFA9-F73F-48FE-81DC-1BA6520746DF}" type="presOf" srcId="{5A059123-7559-42F8-A429-2DD037A7FC85}" destId="{61D2FC3C-DC7C-4748-A0DD-133BBB7C198D}" srcOrd="0" destOrd="0" presId="urn:microsoft.com/office/officeart/2005/8/layout/orgChart1"/>
    <dgm:cxn modelId="{44AD6FAA-F67D-4604-9860-5766C3687693}" type="presOf" srcId="{3B53E456-8BA6-465D-8ADC-9658B35E655A}" destId="{90CA8815-4A17-4F5D-9A83-D4F254D262CA}" srcOrd="1" destOrd="0" presId="urn:microsoft.com/office/officeart/2005/8/layout/orgChart1"/>
    <dgm:cxn modelId="{B5368AB3-6A09-4986-8A56-83DA555636EB}" srcId="{6EA1F4CD-0708-4339-A47D-25F76AEDB4DB}" destId="{2EA33616-6C58-403A-899C-3B7D55F71B27}" srcOrd="0" destOrd="0" parTransId="{D5F52E3B-7BE2-4E80-90FF-8306A17CFF8A}" sibTransId="{163CC27F-84E5-444B-8EA9-ABC32484E352}"/>
    <dgm:cxn modelId="{09CB85B5-D201-4EE5-B146-87558EEAEE44}" type="presOf" srcId="{A6D054BA-1623-460B-B083-5E4C704BB0A0}" destId="{2262076A-E7B9-4B87-9529-322F730F5BE6}" srcOrd="1" destOrd="0" presId="urn:microsoft.com/office/officeart/2005/8/layout/orgChart1"/>
    <dgm:cxn modelId="{10B868B8-BB23-434A-BCE6-1D9BDE23071F}" srcId="{2EA33616-6C58-403A-899C-3B7D55F71B27}" destId="{44EE301A-5342-44B9-A4F6-A9AE3E1D95DE}" srcOrd="5" destOrd="0" parTransId="{03338164-2987-4361-9BEB-F663027DF0F6}" sibTransId="{6737E240-E922-4F9B-8303-705347FF9340}"/>
    <dgm:cxn modelId="{557670B9-E5F9-4A0B-8A6E-2DACBC195182}" type="presOf" srcId="{44EE301A-5342-44B9-A4F6-A9AE3E1D95DE}" destId="{8BCF89A1-BDAE-40D7-8180-F80A9607842D}" srcOrd="1" destOrd="0" presId="urn:microsoft.com/office/officeart/2005/8/layout/orgChart1"/>
    <dgm:cxn modelId="{6F0377BB-8D43-4C90-846E-99D061915CE7}" srcId="{2EA33616-6C58-403A-899C-3B7D55F71B27}" destId="{677867AE-D383-4741-A19C-212DA7B39248}" srcOrd="1" destOrd="0" parTransId="{8BE15F60-AC23-42C2-B1B2-C05367E5646B}" sibTransId="{BE18F588-8385-45F5-A5A3-006B4ED2851B}"/>
    <dgm:cxn modelId="{121FD0C0-474E-4E7F-9072-7C99AEF77048}" srcId="{0518F379-9B76-4D24-9528-ABF29A5CC0F7}" destId="{F6A84389-7479-4671-AFAB-22C86A1013C3}" srcOrd="0" destOrd="0" parTransId="{5E5B7B96-2CDB-4DBE-BD1E-B6804DEF3F33}" sibTransId="{C6A80A7F-77F7-4D7F-A182-4E9EE385A904}"/>
    <dgm:cxn modelId="{839705C1-C09B-4825-8848-88358136C603}" type="presOf" srcId="{DE416E60-CF12-4738-8056-F98A479FE49F}" destId="{9B5EC859-7248-4FBE-AAC0-34E59A4B5E3A}" srcOrd="0" destOrd="0" presId="urn:microsoft.com/office/officeart/2005/8/layout/orgChart1"/>
    <dgm:cxn modelId="{BF8840C1-0E51-4FC3-8BE1-5EABDE9947A5}" type="presOf" srcId="{FF099EF7-321E-45BF-AED6-CB0900C8341A}" destId="{714D4D66-57CB-44E1-9470-6ECBE1235C2D}" srcOrd="0" destOrd="0" presId="urn:microsoft.com/office/officeart/2005/8/layout/orgChart1"/>
    <dgm:cxn modelId="{4F8670CC-6E1C-41A2-BD43-0F849E523504}" type="presOf" srcId="{F6A84389-7479-4671-AFAB-22C86A1013C3}" destId="{B65A424E-8D02-48E1-A2F1-EDB74AB25626}" srcOrd="1" destOrd="0" presId="urn:microsoft.com/office/officeart/2005/8/layout/orgChart1"/>
    <dgm:cxn modelId="{B2E418CE-3B84-4264-92AD-A41FCFAF30E7}" type="presOf" srcId="{44EE301A-5342-44B9-A4F6-A9AE3E1D95DE}" destId="{B4ADA4B4-88D1-4E91-B697-99A2AB754C01}" srcOrd="0" destOrd="0" presId="urn:microsoft.com/office/officeart/2005/8/layout/orgChart1"/>
    <dgm:cxn modelId="{AD43E6CF-7A9A-4961-96B7-FDC85CE5DECB}" type="presOf" srcId="{677867AE-D383-4741-A19C-212DA7B39248}" destId="{1AE042DB-F9DB-41D6-B36B-767F795400BE}" srcOrd="1" destOrd="0" presId="urn:microsoft.com/office/officeart/2005/8/layout/orgChart1"/>
    <dgm:cxn modelId="{72B0EAE0-CE79-4875-9BC3-F65E4E2A3A56}" type="presOf" srcId="{5E5B7B96-2CDB-4DBE-BD1E-B6804DEF3F33}" destId="{B7369CB2-4E67-4995-BD0C-79A9C58BF014}" srcOrd="0" destOrd="0" presId="urn:microsoft.com/office/officeart/2005/8/layout/orgChart1"/>
    <dgm:cxn modelId="{DC6C29E2-CB45-4A25-A817-0402689C31A5}" srcId="{2EA33616-6C58-403A-899C-3B7D55F71B27}" destId="{0518F379-9B76-4D24-9528-ABF29A5CC0F7}" srcOrd="0" destOrd="0" parTransId="{DE416E60-CF12-4738-8056-F98A479FE49F}" sibTransId="{BE12FF9A-AA6D-4E26-8169-D66AD7FF6FB4}"/>
    <dgm:cxn modelId="{938004EA-BD84-4B47-A3FD-93D44C4B1BB4}" type="presOf" srcId="{BA884887-DAB9-40EF-B210-013F8580F0AC}" destId="{CD28EE2E-A8D3-49C1-9D0D-2FB5B18FD06C}" srcOrd="0" destOrd="0" presId="urn:microsoft.com/office/officeart/2005/8/layout/orgChart1"/>
    <dgm:cxn modelId="{B9FFBCEB-6474-4AA7-AAB6-33D07F9C67E1}" type="presOf" srcId="{8BE15F60-AC23-42C2-B1B2-C05367E5646B}" destId="{A6C9D3D6-9DCC-442E-B9AB-B5EA30D6E5EB}" srcOrd="0" destOrd="0" presId="urn:microsoft.com/office/officeart/2005/8/layout/orgChart1"/>
    <dgm:cxn modelId="{9309A3EF-E62A-4305-B173-E0FA1B51C3CB}" type="presOf" srcId="{2EA33616-6C58-403A-899C-3B7D55F71B27}" destId="{6EC8FE8C-3EAF-4DCB-B78C-936D0F26F435}"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839DDAE4-9B5F-41D8-A5F8-8ED580513B86}" type="presParOf" srcId="{BE809DCD-C791-4D06-B74E-636465068ABF}" destId="{CBC44882-21AA-4C17-849C-D9C786CEEDB2}" srcOrd="0" destOrd="0" presId="urn:microsoft.com/office/officeart/2005/8/layout/orgChart1"/>
    <dgm:cxn modelId="{1F605859-5ED8-477A-9BC6-188C55A8AA97}" type="presParOf" srcId="{CBC44882-21AA-4C17-849C-D9C786CEEDB2}" destId="{D34B3118-2238-4881-A51D-D88F2B6A435D}" srcOrd="0" destOrd="0" presId="urn:microsoft.com/office/officeart/2005/8/layout/orgChart1"/>
    <dgm:cxn modelId="{E046014F-22A5-4046-B6A0-601FF00E5C05}" type="presParOf" srcId="{D34B3118-2238-4881-A51D-D88F2B6A435D}" destId="{6EC8FE8C-3EAF-4DCB-B78C-936D0F26F435}" srcOrd="0" destOrd="0" presId="urn:microsoft.com/office/officeart/2005/8/layout/orgChart1"/>
    <dgm:cxn modelId="{256A52F8-9DD3-47A3-9DFD-2D4043E73516}" type="presParOf" srcId="{D34B3118-2238-4881-A51D-D88F2B6A435D}" destId="{EFD0803D-D0E7-4BD0-BD15-D56AA3DD3146}" srcOrd="1" destOrd="0" presId="urn:microsoft.com/office/officeart/2005/8/layout/orgChart1"/>
    <dgm:cxn modelId="{904B5239-E006-4EB1-B937-E28D093D9AAA}" type="presParOf" srcId="{CBC44882-21AA-4C17-849C-D9C786CEEDB2}" destId="{76D3F05A-4157-40B3-A88D-439316AD0519}" srcOrd="1" destOrd="0" presId="urn:microsoft.com/office/officeart/2005/8/layout/orgChart1"/>
    <dgm:cxn modelId="{2F3347C3-4BA0-4772-9154-34D4D84297F8}" type="presParOf" srcId="{76D3F05A-4157-40B3-A88D-439316AD0519}" destId="{9B5EC859-7248-4FBE-AAC0-34E59A4B5E3A}" srcOrd="0" destOrd="0" presId="urn:microsoft.com/office/officeart/2005/8/layout/orgChart1"/>
    <dgm:cxn modelId="{FCFF062C-7C38-4D22-AB6B-1EAFA1A0FB34}" type="presParOf" srcId="{76D3F05A-4157-40B3-A88D-439316AD0519}" destId="{DABCF168-8197-4DA5-94C4-057CBDCE17AB}" srcOrd="1" destOrd="0" presId="urn:microsoft.com/office/officeart/2005/8/layout/orgChart1"/>
    <dgm:cxn modelId="{95EDA431-83D9-4E23-BB92-8CD124C4829C}" type="presParOf" srcId="{DABCF168-8197-4DA5-94C4-057CBDCE17AB}" destId="{C69B29FC-971D-497C-B303-CC11DC38A35E}" srcOrd="0" destOrd="0" presId="urn:microsoft.com/office/officeart/2005/8/layout/orgChart1"/>
    <dgm:cxn modelId="{A9705104-38FF-4229-935A-34F1C288551F}" type="presParOf" srcId="{C69B29FC-971D-497C-B303-CC11DC38A35E}" destId="{EB12E4D8-E7F1-4C62-B520-31141AFC5A55}" srcOrd="0" destOrd="0" presId="urn:microsoft.com/office/officeart/2005/8/layout/orgChart1"/>
    <dgm:cxn modelId="{F968F6E5-9EAB-4747-B3A2-31CACFB72E6D}" type="presParOf" srcId="{C69B29FC-971D-497C-B303-CC11DC38A35E}" destId="{F49C7E02-ADF7-47A9-B251-A05DCA6DCBF0}" srcOrd="1" destOrd="0" presId="urn:microsoft.com/office/officeart/2005/8/layout/orgChart1"/>
    <dgm:cxn modelId="{5DC03168-64D9-4309-BFFB-E370C7A25A24}" type="presParOf" srcId="{DABCF168-8197-4DA5-94C4-057CBDCE17AB}" destId="{7292F90E-15B3-447A-9832-737E5FD6DA66}" srcOrd="1" destOrd="0" presId="urn:microsoft.com/office/officeart/2005/8/layout/orgChart1"/>
    <dgm:cxn modelId="{114E967E-B430-4CBB-B8D9-7AB56C9352A4}" type="presParOf" srcId="{7292F90E-15B3-447A-9832-737E5FD6DA66}" destId="{B7369CB2-4E67-4995-BD0C-79A9C58BF014}" srcOrd="0" destOrd="0" presId="urn:microsoft.com/office/officeart/2005/8/layout/orgChart1"/>
    <dgm:cxn modelId="{22F4E3F3-E923-4315-8DEB-45994917179C}" type="presParOf" srcId="{7292F90E-15B3-447A-9832-737E5FD6DA66}" destId="{F5BB6180-02A2-462C-9ADA-06EFAABF5E11}" srcOrd="1" destOrd="0" presId="urn:microsoft.com/office/officeart/2005/8/layout/orgChart1"/>
    <dgm:cxn modelId="{EF422EF2-5978-4C6A-9ABA-2A32CE0A9965}" type="presParOf" srcId="{F5BB6180-02A2-462C-9ADA-06EFAABF5E11}" destId="{DFBD11F2-BAB5-4360-B082-60F8FB58D991}" srcOrd="0" destOrd="0" presId="urn:microsoft.com/office/officeart/2005/8/layout/orgChart1"/>
    <dgm:cxn modelId="{5C3EE78A-2717-400C-A568-5794ABBB7895}" type="presParOf" srcId="{DFBD11F2-BAB5-4360-B082-60F8FB58D991}" destId="{230D7DAA-94E0-462D-B5DB-F05944C037A5}" srcOrd="0" destOrd="0" presId="urn:microsoft.com/office/officeart/2005/8/layout/orgChart1"/>
    <dgm:cxn modelId="{C1A386EB-FFEE-47CA-AB83-91EBD762EDEB}" type="presParOf" srcId="{DFBD11F2-BAB5-4360-B082-60F8FB58D991}" destId="{B65A424E-8D02-48E1-A2F1-EDB74AB25626}" srcOrd="1" destOrd="0" presId="urn:microsoft.com/office/officeart/2005/8/layout/orgChart1"/>
    <dgm:cxn modelId="{305F2487-4792-4415-86CD-2391257255F2}" type="presParOf" srcId="{F5BB6180-02A2-462C-9ADA-06EFAABF5E11}" destId="{7DD8B4CD-6A0A-4157-8185-D3962604D1B7}" srcOrd="1" destOrd="0" presId="urn:microsoft.com/office/officeart/2005/8/layout/orgChart1"/>
    <dgm:cxn modelId="{82EF32FD-2145-48C6-A4E7-146D1329ACDA}" type="presParOf" srcId="{F5BB6180-02A2-462C-9ADA-06EFAABF5E11}" destId="{1F2B51D0-8DFD-4287-88F5-2F6C067CC45A}" srcOrd="2" destOrd="0" presId="urn:microsoft.com/office/officeart/2005/8/layout/orgChart1"/>
    <dgm:cxn modelId="{275E9674-0AB5-45FA-B673-27A2C18B935E}" type="presParOf" srcId="{DABCF168-8197-4DA5-94C4-057CBDCE17AB}" destId="{0FF6E8A5-63F3-4681-8C4F-99EACC836F0B}" srcOrd="2" destOrd="0" presId="urn:microsoft.com/office/officeart/2005/8/layout/orgChart1"/>
    <dgm:cxn modelId="{5D217A90-745A-41B5-B12C-987308F66A88}" type="presParOf" srcId="{76D3F05A-4157-40B3-A88D-439316AD0519}" destId="{A6C9D3D6-9DCC-442E-B9AB-B5EA30D6E5EB}" srcOrd="2" destOrd="0" presId="urn:microsoft.com/office/officeart/2005/8/layout/orgChart1"/>
    <dgm:cxn modelId="{3BDDDAF4-9EBA-472F-8FA3-EE1FCA582B77}" type="presParOf" srcId="{76D3F05A-4157-40B3-A88D-439316AD0519}" destId="{33966EC2-6616-4A60-B935-C7D05ED6891D}" srcOrd="3" destOrd="0" presId="urn:microsoft.com/office/officeart/2005/8/layout/orgChart1"/>
    <dgm:cxn modelId="{D6DE34D9-F08E-4B8E-8EAF-9D8CF28CAAE4}" type="presParOf" srcId="{33966EC2-6616-4A60-B935-C7D05ED6891D}" destId="{ED400900-9E06-4805-AE88-90A4A95E42FD}" srcOrd="0" destOrd="0" presId="urn:microsoft.com/office/officeart/2005/8/layout/orgChart1"/>
    <dgm:cxn modelId="{7D62265E-F3B6-42CA-8378-9CAF09FD9E4D}" type="presParOf" srcId="{ED400900-9E06-4805-AE88-90A4A95E42FD}" destId="{5AFBDEEA-44F9-4D0A-B695-80C0193C9A5A}" srcOrd="0" destOrd="0" presId="urn:microsoft.com/office/officeart/2005/8/layout/orgChart1"/>
    <dgm:cxn modelId="{6F5BF70E-2515-449F-8ECA-06F3FE387A5D}" type="presParOf" srcId="{ED400900-9E06-4805-AE88-90A4A95E42FD}" destId="{1AE042DB-F9DB-41D6-B36B-767F795400BE}" srcOrd="1" destOrd="0" presId="urn:microsoft.com/office/officeart/2005/8/layout/orgChart1"/>
    <dgm:cxn modelId="{44B8DCD0-9C82-485A-B55C-528679B26EAE}" type="presParOf" srcId="{33966EC2-6616-4A60-B935-C7D05ED6891D}" destId="{CF14CA37-86BD-4AF1-9A80-425AA349A95D}" srcOrd="1" destOrd="0" presId="urn:microsoft.com/office/officeart/2005/8/layout/orgChart1"/>
    <dgm:cxn modelId="{DE2CEFCC-7033-45A4-A237-E3C8B995E7D9}" type="presParOf" srcId="{CF14CA37-86BD-4AF1-9A80-425AA349A95D}" destId="{9ADD2EC2-3F85-4835-9072-4B11ECA3733C}" srcOrd="0" destOrd="0" presId="urn:microsoft.com/office/officeart/2005/8/layout/orgChart1"/>
    <dgm:cxn modelId="{5D46F6C4-AA10-4D1C-A3F0-ADB30D0AE622}" type="presParOf" srcId="{CF14CA37-86BD-4AF1-9A80-425AA349A95D}" destId="{40CD420A-BB00-403E-BA7E-D6FBF209247B}" srcOrd="1" destOrd="0" presId="urn:microsoft.com/office/officeart/2005/8/layout/orgChart1"/>
    <dgm:cxn modelId="{8B7CD49B-EF51-4A62-8C35-8ABF7CA06FBB}" type="presParOf" srcId="{40CD420A-BB00-403E-BA7E-D6FBF209247B}" destId="{3C37E743-8DC8-4EBA-A485-B71576312919}" srcOrd="0" destOrd="0" presId="urn:microsoft.com/office/officeart/2005/8/layout/orgChart1"/>
    <dgm:cxn modelId="{2294DA5E-71F2-48DD-B378-D2215B40665A}" type="presParOf" srcId="{3C37E743-8DC8-4EBA-A485-B71576312919}" destId="{61D2FC3C-DC7C-4748-A0DD-133BBB7C198D}" srcOrd="0" destOrd="0" presId="urn:microsoft.com/office/officeart/2005/8/layout/orgChart1"/>
    <dgm:cxn modelId="{637BC933-C140-4921-8F5F-034C35AF54B1}" type="presParOf" srcId="{3C37E743-8DC8-4EBA-A485-B71576312919}" destId="{5103C05A-BBA2-4518-89BB-F66897356EEC}" srcOrd="1" destOrd="0" presId="urn:microsoft.com/office/officeart/2005/8/layout/orgChart1"/>
    <dgm:cxn modelId="{E17781D5-6C14-45D0-A6BE-CA17494B0294}" type="presParOf" srcId="{40CD420A-BB00-403E-BA7E-D6FBF209247B}" destId="{215D5159-9B3D-4FEE-8077-17AB6F34AD28}" srcOrd="1" destOrd="0" presId="urn:microsoft.com/office/officeart/2005/8/layout/orgChart1"/>
    <dgm:cxn modelId="{A105EFE1-5EBD-4350-AEA3-896FDF456A2F}" type="presParOf" srcId="{40CD420A-BB00-403E-BA7E-D6FBF209247B}" destId="{FFFB4B1D-D229-4897-BD86-EC646EAAA4BB}" srcOrd="2" destOrd="0" presId="urn:microsoft.com/office/officeart/2005/8/layout/orgChart1"/>
    <dgm:cxn modelId="{C9570A0F-9040-4385-AEC8-7BCE18237D7D}" type="presParOf" srcId="{33966EC2-6616-4A60-B935-C7D05ED6891D}" destId="{37F9B0D2-46BD-49E0-B1C8-B282C2956D87}" srcOrd="2" destOrd="0" presId="urn:microsoft.com/office/officeart/2005/8/layout/orgChart1"/>
    <dgm:cxn modelId="{AED5B16D-495E-453C-93D4-33DD7D5DAF75}" type="presParOf" srcId="{76D3F05A-4157-40B3-A88D-439316AD0519}" destId="{7B37DF95-E484-4655-938F-CAE68494BDFD}" srcOrd="4" destOrd="0" presId="urn:microsoft.com/office/officeart/2005/8/layout/orgChart1"/>
    <dgm:cxn modelId="{43510C10-B60E-4DC0-AFAD-5F6AB7B14B1F}" type="presParOf" srcId="{76D3F05A-4157-40B3-A88D-439316AD0519}" destId="{76371C25-AFD4-4F33-B421-EB0F14B8F43A}" srcOrd="5" destOrd="0" presId="urn:microsoft.com/office/officeart/2005/8/layout/orgChart1"/>
    <dgm:cxn modelId="{45225C14-2103-4D68-A3C4-24BA64E389CF}" type="presParOf" srcId="{76371C25-AFD4-4F33-B421-EB0F14B8F43A}" destId="{36C1A4F3-50B6-4717-AC9B-326EAD388097}" srcOrd="0" destOrd="0" presId="urn:microsoft.com/office/officeart/2005/8/layout/orgChart1"/>
    <dgm:cxn modelId="{EFA81756-8FCA-4679-BC87-DB3550134057}" type="presParOf" srcId="{36C1A4F3-50B6-4717-AC9B-326EAD388097}" destId="{714D4D66-57CB-44E1-9470-6ECBE1235C2D}" srcOrd="0" destOrd="0" presId="urn:microsoft.com/office/officeart/2005/8/layout/orgChart1"/>
    <dgm:cxn modelId="{10F18B48-ACCE-4F6E-B11A-A5563D437331}" type="presParOf" srcId="{36C1A4F3-50B6-4717-AC9B-326EAD388097}" destId="{69DD91BF-AE08-4A50-85AD-0A6AF04AFB88}" srcOrd="1" destOrd="0" presId="urn:microsoft.com/office/officeart/2005/8/layout/orgChart1"/>
    <dgm:cxn modelId="{7E0E8E2A-8124-490D-AB66-90030D22DCAB}" type="presParOf" srcId="{76371C25-AFD4-4F33-B421-EB0F14B8F43A}" destId="{F5067E9F-CDDD-484A-A776-F2C9CE15B596}" srcOrd="1" destOrd="0" presId="urn:microsoft.com/office/officeart/2005/8/layout/orgChart1"/>
    <dgm:cxn modelId="{74E755FA-4F50-47B0-B98B-9DD4DEB714D6}" type="presParOf" srcId="{F5067E9F-CDDD-484A-A776-F2C9CE15B596}" destId="{0A7BCCD4-E970-4163-91E4-D62BA1F7944A}" srcOrd="0" destOrd="0" presId="urn:microsoft.com/office/officeart/2005/8/layout/orgChart1"/>
    <dgm:cxn modelId="{EEA2210F-0E32-42BE-B0E8-5C445E8750DC}" type="presParOf" srcId="{F5067E9F-CDDD-484A-A776-F2C9CE15B596}" destId="{AD2E9C58-97D4-463A-80EF-07ED2F6C12E8}" srcOrd="1" destOrd="0" presId="urn:microsoft.com/office/officeart/2005/8/layout/orgChart1"/>
    <dgm:cxn modelId="{A9CADA9D-7556-4A50-B42E-7062D3F37D30}" type="presParOf" srcId="{AD2E9C58-97D4-463A-80EF-07ED2F6C12E8}" destId="{0A0CE224-F606-4925-9752-F4CDD1927D71}" srcOrd="0" destOrd="0" presId="urn:microsoft.com/office/officeart/2005/8/layout/orgChart1"/>
    <dgm:cxn modelId="{DE2A748E-740C-414A-B894-68C5F3052CF6}" type="presParOf" srcId="{0A0CE224-F606-4925-9752-F4CDD1927D71}" destId="{599EC8A7-784D-4CF4-956B-8E5FE28C952D}" srcOrd="0" destOrd="0" presId="urn:microsoft.com/office/officeart/2005/8/layout/orgChart1"/>
    <dgm:cxn modelId="{8491DF0D-F6E7-4173-9A9D-515B14ABA135}" type="presParOf" srcId="{0A0CE224-F606-4925-9752-F4CDD1927D71}" destId="{820C948E-3D8A-4299-AEF3-1A60BF41C990}" srcOrd="1" destOrd="0" presId="urn:microsoft.com/office/officeart/2005/8/layout/orgChart1"/>
    <dgm:cxn modelId="{10A23E31-79B8-4A43-9D60-D2ED2AD11542}" type="presParOf" srcId="{AD2E9C58-97D4-463A-80EF-07ED2F6C12E8}" destId="{AB142CCF-10AC-4CAC-82BC-9F78B8181D4E}" srcOrd="1" destOrd="0" presId="urn:microsoft.com/office/officeart/2005/8/layout/orgChart1"/>
    <dgm:cxn modelId="{B2D90813-3CDB-482A-B583-4AD022D708C9}" type="presParOf" srcId="{AD2E9C58-97D4-463A-80EF-07ED2F6C12E8}" destId="{BA956040-704B-4A5C-88D8-5B487C0B690E}" srcOrd="2" destOrd="0" presId="urn:microsoft.com/office/officeart/2005/8/layout/orgChart1"/>
    <dgm:cxn modelId="{2E79CDF0-EEC7-479D-9CC1-B9B9CC5D7E2D}" type="presParOf" srcId="{76371C25-AFD4-4F33-B421-EB0F14B8F43A}" destId="{8D6D9E8D-D9DD-4303-8C74-4E298457F1EE}" srcOrd="2" destOrd="0" presId="urn:microsoft.com/office/officeart/2005/8/layout/orgChart1"/>
    <dgm:cxn modelId="{1BA33DA8-520A-4569-B9E2-1FDCC2948F5C}" type="presParOf" srcId="{76D3F05A-4157-40B3-A88D-439316AD0519}" destId="{BD96652F-2665-47BF-BB3E-E2EC355D9CE1}" srcOrd="6" destOrd="0" presId="urn:microsoft.com/office/officeart/2005/8/layout/orgChart1"/>
    <dgm:cxn modelId="{ECD2B261-D6C9-42AA-8DC6-DA902BCD0F00}" type="presParOf" srcId="{76D3F05A-4157-40B3-A88D-439316AD0519}" destId="{F47D0865-5A91-4C41-B14F-701835B28590}" srcOrd="7" destOrd="0" presId="urn:microsoft.com/office/officeart/2005/8/layout/orgChart1"/>
    <dgm:cxn modelId="{D4CB7684-F16E-4BB0-8C03-05D824552130}" type="presParOf" srcId="{F47D0865-5A91-4C41-B14F-701835B28590}" destId="{10210A00-EB79-4479-8D8D-B0B4F4B812BE}" srcOrd="0" destOrd="0" presId="urn:microsoft.com/office/officeart/2005/8/layout/orgChart1"/>
    <dgm:cxn modelId="{19A7E950-3651-4BC5-AE96-F1D9E598200E}" type="presParOf" srcId="{10210A00-EB79-4479-8D8D-B0B4F4B812BE}" destId="{3BEB44FF-3B5E-42FC-BDCC-734D7F6A2274}" srcOrd="0" destOrd="0" presId="urn:microsoft.com/office/officeart/2005/8/layout/orgChart1"/>
    <dgm:cxn modelId="{D75F109D-7F8C-4851-B9C8-50E48B5133B7}" type="presParOf" srcId="{10210A00-EB79-4479-8D8D-B0B4F4B812BE}" destId="{E150E4B6-B9A5-4BAC-BBFC-61EB6361091E}" srcOrd="1" destOrd="0" presId="urn:microsoft.com/office/officeart/2005/8/layout/orgChart1"/>
    <dgm:cxn modelId="{54E70E7B-5FB2-4CF3-8D4B-F642DB5C5F34}" type="presParOf" srcId="{F47D0865-5A91-4C41-B14F-701835B28590}" destId="{BB2C8C54-396C-447D-8847-B155D85552CB}" srcOrd="1" destOrd="0" presId="urn:microsoft.com/office/officeart/2005/8/layout/orgChart1"/>
    <dgm:cxn modelId="{86061707-4D58-4BC0-A9A8-B48D8B666CB4}" type="presParOf" srcId="{BB2C8C54-396C-447D-8847-B155D85552CB}" destId="{954BCF12-6800-4814-8A69-7CFD3742000F}" srcOrd="0" destOrd="0" presId="urn:microsoft.com/office/officeart/2005/8/layout/orgChart1"/>
    <dgm:cxn modelId="{CE668C08-877E-4356-B5C5-B1942DCE9299}" type="presParOf" srcId="{BB2C8C54-396C-447D-8847-B155D85552CB}" destId="{682E6DEC-DE8C-4B29-8BC8-BB9AE3B3E67F}" srcOrd="1" destOrd="0" presId="urn:microsoft.com/office/officeart/2005/8/layout/orgChart1"/>
    <dgm:cxn modelId="{0A4F1658-6710-4ED8-BAB0-529043B30DFD}" type="presParOf" srcId="{682E6DEC-DE8C-4B29-8BC8-BB9AE3B3E67F}" destId="{D0877C2A-5912-4FC0-98CD-43D7AC7AAA10}" srcOrd="0" destOrd="0" presId="urn:microsoft.com/office/officeart/2005/8/layout/orgChart1"/>
    <dgm:cxn modelId="{76D76BF1-4951-4C90-8900-7D6C39D0F38B}" type="presParOf" srcId="{D0877C2A-5912-4FC0-98CD-43D7AC7AAA10}" destId="{21A9EEEE-6037-41D6-83BA-1F6E8E044818}" srcOrd="0" destOrd="0" presId="urn:microsoft.com/office/officeart/2005/8/layout/orgChart1"/>
    <dgm:cxn modelId="{2200EF6A-3098-4D4D-8D61-2DB46B9D9B7C}" type="presParOf" srcId="{D0877C2A-5912-4FC0-98CD-43D7AC7AAA10}" destId="{90CA8815-4A17-4F5D-9A83-D4F254D262CA}" srcOrd="1" destOrd="0" presId="urn:microsoft.com/office/officeart/2005/8/layout/orgChart1"/>
    <dgm:cxn modelId="{FFE3B9AC-5BBF-4146-84CB-80C6398B7B7A}" type="presParOf" srcId="{682E6DEC-DE8C-4B29-8BC8-BB9AE3B3E67F}" destId="{E07532FF-90B9-4870-938E-8C9CE1E6B686}" srcOrd="1" destOrd="0" presId="urn:microsoft.com/office/officeart/2005/8/layout/orgChart1"/>
    <dgm:cxn modelId="{BBD0C90A-A3D9-4B63-86EB-69E8EC0528A8}" type="presParOf" srcId="{682E6DEC-DE8C-4B29-8BC8-BB9AE3B3E67F}" destId="{584E5ED1-0E14-4D02-8BB1-15CBE4872664}" srcOrd="2" destOrd="0" presId="urn:microsoft.com/office/officeart/2005/8/layout/orgChart1"/>
    <dgm:cxn modelId="{B405274B-E1F9-4D91-B86E-0C778EADFE33}" type="presParOf" srcId="{F47D0865-5A91-4C41-B14F-701835B28590}" destId="{17E47251-7D03-402D-BE63-824639AB0472}" srcOrd="2" destOrd="0" presId="urn:microsoft.com/office/officeart/2005/8/layout/orgChart1"/>
    <dgm:cxn modelId="{DCEDFBC6-8BF0-46A2-8A49-03AB7F0858B8}" type="presParOf" srcId="{76D3F05A-4157-40B3-A88D-439316AD0519}" destId="{4CBFE0D8-3F1F-43EA-B140-6CA244E4CD57}" srcOrd="8" destOrd="0" presId="urn:microsoft.com/office/officeart/2005/8/layout/orgChart1"/>
    <dgm:cxn modelId="{59C97A10-FA92-42C9-B569-11836002E117}" type="presParOf" srcId="{76D3F05A-4157-40B3-A88D-439316AD0519}" destId="{35082C41-A70D-44A3-BA44-07AE28FCA15F}" srcOrd="9" destOrd="0" presId="urn:microsoft.com/office/officeart/2005/8/layout/orgChart1"/>
    <dgm:cxn modelId="{8218BF12-E8E0-4695-A368-053CB829402C}" type="presParOf" srcId="{35082C41-A70D-44A3-BA44-07AE28FCA15F}" destId="{E7A3E4B1-5597-461F-8027-C43DE91EBEBC}" srcOrd="0" destOrd="0" presId="urn:microsoft.com/office/officeart/2005/8/layout/orgChart1"/>
    <dgm:cxn modelId="{90172518-EFFF-4625-908D-49583A30D75E}" type="presParOf" srcId="{E7A3E4B1-5597-461F-8027-C43DE91EBEBC}" destId="{CD28EE2E-A8D3-49C1-9D0D-2FB5B18FD06C}" srcOrd="0" destOrd="0" presId="urn:microsoft.com/office/officeart/2005/8/layout/orgChart1"/>
    <dgm:cxn modelId="{EC667507-8B5B-4BC1-B24B-062FED71F516}" type="presParOf" srcId="{E7A3E4B1-5597-461F-8027-C43DE91EBEBC}" destId="{5D2457A3-228A-410C-BB8F-3F21E6A1BF73}" srcOrd="1" destOrd="0" presId="urn:microsoft.com/office/officeart/2005/8/layout/orgChart1"/>
    <dgm:cxn modelId="{633FED36-F756-488C-AC6F-0FE2B5D3DF9B}" type="presParOf" srcId="{35082C41-A70D-44A3-BA44-07AE28FCA15F}" destId="{6FF2B284-1FE2-4F97-8342-B81C07D39CF6}" srcOrd="1" destOrd="0" presId="urn:microsoft.com/office/officeart/2005/8/layout/orgChart1"/>
    <dgm:cxn modelId="{C2555C05-94FF-4D8B-BA0B-EEA04A083853}" type="presParOf" srcId="{6FF2B284-1FE2-4F97-8342-B81C07D39CF6}" destId="{62B75A69-6991-409D-AEA5-BD089E9222C3}" srcOrd="0" destOrd="0" presId="urn:microsoft.com/office/officeart/2005/8/layout/orgChart1"/>
    <dgm:cxn modelId="{04B01879-062D-438A-8298-7910763323DF}" type="presParOf" srcId="{6FF2B284-1FE2-4F97-8342-B81C07D39CF6}" destId="{AB3752A0-ECB1-4119-BC9A-47F043E7D46C}" srcOrd="1" destOrd="0" presId="urn:microsoft.com/office/officeart/2005/8/layout/orgChart1"/>
    <dgm:cxn modelId="{F0E01F73-543A-4BAF-A27C-BA1AD7E42CBD}" type="presParOf" srcId="{AB3752A0-ECB1-4119-BC9A-47F043E7D46C}" destId="{C2BEDE2A-8D74-4CE0-AF55-9893C5CAC7B9}" srcOrd="0" destOrd="0" presId="urn:microsoft.com/office/officeart/2005/8/layout/orgChart1"/>
    <dgm:cxn modelId="{A6036401-3B1C-40A7-BF4B-A5C7649EDE05}" type="presParOf" srcId="{C2BEDE2A-8D74-4CE0-AF55-9893C5CAC7B9}" destId="{322E9F14-C5CB-4FD7-96B7-E0F2CCC0A15F}" srcOrd="0" destOrd="0" presId="urn:microsoft.com/office/officeart/2005/8/layout/orgChart1"/>
    <dgm:cxn modelId="{21703041-E755-48B2-A940-E68BA9BD72E7}" type="presParOf" srcId="{C2BEDE2A-8D74-4CE0-AF55-9893C5CAC7B9}" destId="{2262076A-E7B9-4B87-9529-322F730F5BE6}" srcOrd="1" destOrd="0" presId="urn:microsoft.com/office/officeart/2005/8/layout/orgChart1"/>
    <dgm:cxn modelId="{4A97DCBF-0054-4980-934A-2C42F91FD960}" type="presParOf" srcId="{AB3752A0-ECB1-4119-BC9A-47F043E7D46C}" destId="{643DA1C9-43A6-4EE3-938B-30A42D471302}" srcOrd="1" destOrd="0" presId="urn:microsoft.com/office/officeart/2005/8/layout/orgChart1"/>
    <dgm:cxn modelId="{9C663BC5-6457-4781-85C6-4B190E4ED099}" type="presParOf" srcId="{AB3752A0-ECB1-4119-BC9A-47F043E7D46C}" destId="{739DA04A-AB99-490C-86DF-473CCF08D00D}" srcOrd="2" destOrd="0" presId="urn:microsoft.com/office/officeart/2005/8/layout/orgChart1"/>
    <dgm:cxn modelId="{2D2B02ED-7824-49BC-AEB7-F4EE07F9368E}" type="presParOf" srcId="{35082C41-A70D-44A3-BA44-07AE28FCA15F}" destId="{ACBA8EB0-066B-43CB-B2D3-CED3139FB488}" srcOrd="2" destOrd="0" presId="urn:microsoft.com/office/officeart/2005/8/layout/orgChart1"/>
    <dgm:cxn modelId="{82960F49-ABAE-4099-88F3-BC8FB1328289}" type="presParOf" srcId="{CBC44882-21AA-4C17-849C-D9C786CEEDB2}" destId="{EA281039-C4FE-49BC-B3AA-ED7A04EBF118}" srcOrd="2" destOrd="0" presId="urn:microsoft.com/office/officeart/2005/8/layout/orgChart1"/>
    <dgm:cxn modelId="{06C3FD63-D5EF-4A42-AA46-5374315D7D60}" type="presParOf" srcId="{EA281039-C4FE-49BC-B3AA-ED7A04EBF118}" destId="{70222E0D-8E64-4C79-97CD-BFBE9454F5EB}" srcOrd="0" destOrd="0" presId="urn:microsoft.com/office/officeart/2005/8/layout/orgChart1"/>
    <dgm:cxn modelId="{FA336DE8-330B-465C-A43B-FFB5923CA830}" type="presParOf" srcId="{EA281039-C4FE-49BC-B3AA-ED7A04EBF118}" destId="{34A97C6B-F6F2-4586-9623-267F83E594A4}" srcOrd="1" destOrd="0" presId="urn:microsoft.com/office/officeart/2005/8/layout/orgChart1"/>
    <dgm:cxn modelId="{A374B22A-B7BB-4355-B89C-3E845E644C7D}" type="presParOf" srcId="{34A97C6B-F6F2-4586-9623-267F83E594A4}" destId="{5DE3384C-8514-4960-AD27-FAB37212A2A8}" srcOrd="0" destOrd="0" presId="urn:microsoft.com/office/officeart/2005/8/layout/orgChart1"/>
    <dgm:cxn modelId="{6CAA5ED4-C15F-4E8A-8D2C-86CB5354D360}" type="presParOf" srcId="{5DE3384C-8514-4960-AD27-FAB37212A2A8}" destId="{B4ADA4B4-88D1-4E91-B697-99A2AB754C01}" srcOrd="0" destOrd="0" presId="urn:microsoft.com/office/officeart/2005/8/layout/orgChart1"/>
    <dgm:cxn modelId="{A1D72514-BDEE-4BB1-869B-DE6E102A7C6B}" type="presParOf" srcId="{5DE3384C-8514-4960-AD27-FAB37212A2A8}" destId="{8BCF89A1-BDAE-40D7-8180-F80A9607842D}" srcOrd="1" destOrd="0" presId="urn:microsoft.com/office/officeart/2005/8/layout/orgChart1"/>
    <dgm:cxn modelId="{6F27D2A8-01E6-4E16-8569-D30906BA2251}" type="presParOf" srcId="{34A97C6B-F6F2-4586-9623-267F83E594A4}" destId="{83223CD2-2175-4656-A1EC-2ECE19DE96E2}" srcOrd="1" destOrd="0" presId="urn:microsoft.com/office/officeart/2005/8/layout/orgChart1"/>
    <dgm:cxn modelId="{FADCEAE8-E718-4C16-BFEE-CBDF6B46321E}" type="presParOf" srcId="{34A97C6B-F6F2-4586-9623-267F83E594A4}" destId="{6DE0AE6B-F4F6-41E7-9635-90DEFE7F62A7}" srcOrd="2" destOrd="0" presId="urn:microsoft.com/office/officeart/2005/8/layout/orgChart1"/>
    <dgm:cxn modelId="{4B1F5891-BBBD-47F4-A2B4-D823C7972857}" type="presParOf" srcId="{BE809DCD-C791-4D06-B74E-636465068ABF}" destId="{2CB97B25-42D7-4B92-9333-5914D4DF3798}" srcOrd="1" destOrd="0" presId="urn:microsoft.com/office/officeart/2005/8/layout/orgChart1"/>
    <dgm:cxn modelId="{0A79146A-096B-49CA-84A8-E2B7203FCAC4}" type="presParOf" srcId="{2CB97B25-42D7-4B92-9333-5914D4DF3798}" destId="{CC2B9663-3386-4082-A6A9-F100C4907588}" srcOrd="0" destOrd="0" presId="urn:microsoft.com/office/officeart/2005/8/layout/orgChart1"/>
    <dgm:cxn modelId="{3D15AA21-267D-4EBA-8C0F-ADF8083E6A3C}" type="presParOf" srcId="{CC2B9663-3386-4082-A6A9-F100C4907588}" destId="{ABAF146B-D0C9-4C06-ADC5-39037DBE8B26}" srcOrd="0" destOrd="0" presId="urn:microsoft.com/office/officeart/2005/8/layout/orgChart1"/>
    <dgm:cxn modelId="{F2B2B08A-E27C-40E2-AA1D-40DADAEA844E}" type="presParOf" srcId="{CC2B9663-3386-4082-A6A9-F100C4907588}" destId="{FB4CD2DE-B0B8-419E-B6B6-39307C06E198}" srcOrd="1" destOrd="0" presId="urn:microsoft.com/office/officeart/2005/8/layout/orgChart1"/>
    <dgm:cxn modelId="{6C0174EA-DF09-4C4E-87B4-CA7CF7DABFD0}" type="presParOf" srcId="{2CB97B25-42D7-4B92-9333-5914D4DF3798}" destId="{F26C8450-3A92-4E82-9211-32C47742C3B4}" srcOrd="1" destOrd="0" presId="urn:microsoft.com/office/officeart/2005/8/layout/orgChart1"/>
    <dgm:cxn modelId="{5BCEF27C-C1AC-4766-AED4-FBC7629C9F7E}" type="presParOf" srcId="{2CB97B25-42D7-4B92-9333-5914D4DF3798}" destId="{35029AD5-38E7-496C-B3AD-07086CB6687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0E028-E05C-44A6-9776-24272A7CE128}">
      <dsp:nvSpPr>
        <dsp:cNvPr id="0" name=""/>
        <dsp:cNvSpPr/>
      </dsp:nvSpPr>
      <dsp:spPr>
        <a:xfrm>
          <a:off x="720089" y="0"/>
          <a:ext cx="8161020" cy="33178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E072A-2F09-4CA5-AD03-E29E7E4A67F9}">
      <dsp:nvSpPr>
        <dsp:cNvPr id="0" name=""/>
        <dsp:cNvSpPr/>
      </dsp:nvSpPr>
      <dsp:spPr>
        <a:xfrm>
          <a:off x="4805" y="995362"/>
          <a:ext cx="2311226" cy="1327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Partnered with First Nations </a:t>
          </a:r>
          <a:r>
            <a:rPr lang="en-US" sz="1600" kern="1200" dirty="0" err="1"/>
            <a:t>Oweesta</a:t>
          </a:r>
          <a:r>
            <a:rPr lang="en-US" sz="1600" kern="1200" dirty="0"/>
            <a:t> Corporation to apply for a Technical Assistance (TA) grant.</a:t>
          </a:r>
        </a:p>
      </dsp:txBody>
      <dsp:txXfrm>
        <a:off x="69591" y="1060148"/>
        <a:ext cx="2181654" cy="1197578"/>
      </dsp:txXfrm>
    </dsp:sp>
    <dsp:sp modelId="{62F41BC2-2790-4415-864F-590AE5CD633F}">
      <dsp:nvSpPr>
        <dsp:cNvPr id="0" name=""/>
        <dsp:cNvSpPr/>
      </dsp:nvSpPr>
      <dsp:spPr>
        <a:xfrm>
          <a:off x="2431592" y="995362"/>
          <a:ext cx="2311226" cy="1327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Application process for the FY 2017 NACA Program TA grant was submitted.</a:t>
          </a:r>
        </a:p>
      </dsp:txBody>
      <dsp:txXfrm>
        <a:off x="2496378" y="1060148"/>
        <a:ext cx="2181654" cy="1197578"/>
      </dsp:txXfrm>
    </dsp:sp>
    <dsp:sp modelId="{14809D7E-2AAD-45DE-86C1-B501A3717040}">
      <dsp:nvSpPr>
        <dsp:cNvPr id="0" name=""/>
        <dsp:cNvSpPr/>
      </dsp:nvSpPr>
      <dsp:spPr>
        <a:xfrm>
          <a:off x="4858380" y="995362"/>
          <a:ext cx="2311226" cy="1327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Received Award Letter in the amount of $149, 414.</a:t>
          </a:r>
        </a:p>
      </dsp:txBody>
      <dsp:txXfrm>
        <a:off x="4923166" y="1060148"/>
        <a:ext cx="2181654" cy="1197578"/>
      </dsp:txXfrm>
    </dsp:sp>
    <dsp:sp modelId="{3E113447-16D0-44B2-82F9-794E0EA982FF}">
      <dsp:nvSpPr>
        <dsp:cNvPr id="0" name=""/>
        <dsp:cNvSpPr/>
      </dsp:nvSpPr>
      <dsp:spPr>
        <a:xfrm>
          <a:off x="7285168" y="995362"/>
          <a:ext cx="2311226" cy="1327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Assistance Agreement for the grant became available.</a:t>
          </a:r>
        </a:p>
      </dsp:txBody>
      <dsp:txXfrm>
        <a:off x="7349954" y="1060148"/>
        <a:ext cx="2181654" cy="1197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22E0D-8E64-4C79-97CD-BFBE9454F5EB}">
      <dsp:nvSpPr>
        <dsp:cNvPr id="0" name=""/>
        <dsp:cNvSpPr/>
      </dsp:nvSpPr>
      <dsp:spPr>
        <a:xfrm>
          <a:off x="3618198" y="647315"/>
          <a:ext cx="91440" cy="524841"/>
        </a:xfrm>
        <a:custGeom>
          <a:avLst/>
          <a:gdLst/>
          <a:ahLst/>
          <a:cxnLst/>
          <a:rect l="0" t="0" r="0" b="0"/>
          <a:pathLst>
            <a:path>
              <a:moveTo>
                <a:pt x="124105" y="0"/>
              </a:moveTo>
              <a:lnTo>
                <a:pt x="124105" y="524841"/>
              </a:lnTo>
              <a:lnTo>
                <a:pt x="45720" y="524841"/>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B75A69-6991-409D-AEA5-BD089E9222C3}">
      <dsp:nvSpPr>
        <dsp:cNvPr id="0" name=""/>
        <dsp:cNvSpPr/>
      </dsp:nvSpPr>
      <dsp:spPr>
        <a:xfrm>
          <a:off x="6429461" y="2421532"/>
          <a:ext cx="195602" cy="545075"/>
        </a:xfrm>
        <a:custGeom>
          <a:avLst/>
          <a:gdLst/>
          <a:ahLst/>
          <a:cxnLst/>
          <a:rect l="0" t="0" r="0" b="0"/>
          <a:pathLst>
            <a:path>
              <a:moveTo>
                <a:pt x="0" y="0"/>
              </a:moveTo>
              <a:lnTo>
                <a:pt x="0" y="545075"/>
              </a:lnTo>
              <a:lnTo>
                <a:pt x="195602" y="545075"/>
              </a:lnTo>
            </a:path>
          </a:pathLst>
        </a:custGeom>
        <a:noFill/>
        <a:ln w="9525" cap="flat" cmpd="sng" algn="ctr">
          <a:solidFill>
            <a:schemeClr val="accent6">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BFE0D8-3F1F-43EA-B140-6CA244E4CD57}">
      <dsp:nvSpPr>
        <dsp:cNvPr id="0" name=""/>
        <dsp:cNvSpPr/>
      </dsp:nvSpPr>
      <dsp:spPr>
        <a:xfrm>
          <a:off x="3742303" y="647315"/>
          <a:ext cx="3207730" cy="1123500"/>
        </a:xfrm>
        <a:custGeom>
          <a:avLst/>
          <a:gdLst/>
          <a:ahLst/>
          <a:cxnLst/>
          <a:rect l="0" t="0" r="0" b="0"/>
          <a:pathLst>
            <a:path>
              <a:moveTo>
                <a:pt x="0" y="0"/>
              </a:moveTo>
              <a:lnTo>
                <a:pt x="0" y="986849"/>
              </a:lnTo>
              <a:lnTo>
                <a:pt x="3207730" y="986849"/>
              </a:lnTo>
              <a:lnTo>
                <a:pt x="3207730" y="112350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4BCF12-6800-4814-8A69-7CFD3742000F}">
      <dsp:nvSpPr>
        <dsp:cNvPr id="0" name=""/>
        <dsp:cNvSpPr/>
      </dsp:nvSpPr>
      <dsp:spPr>
        <a:xfrm>
          <a:off x="4854728" y="2421532"/>
          <a:ext cx="195214" cy="598658"/>
        </a:xfrm>
        <a:custGeom>
          <a:avLst/>
          <a:gdLst/>
          <a:ahLst/>
          <a:cxnLst/>
          <a:rect l="0" t="0" r="0" b="0"/>
          <a:pathLst>
            <a:path>
              <a:moveTo>
                <a:pt x="0" y="0"/>
              </a:moveTo>
              <a:lnTo>
                <a:pt x="0" y="598658"/>
              </a:lnTo>
              <a:lnTo>
                <a:pt x="195214" y="598658"/>
              </a:lnTo>
            </a:path>
          </a:pathLst>
        </a:custGeom>
        <a:noFill/>
        <a:ln w="9525" cap="flat" cmpd="sng" algn="ctr">
          <a:solidFill>
            <a:schemeClr val="accent6">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6652F-2665-47BF-BB3E-E2EC355D9CE1}">
      <dsp:nvSpPr>
        <dsp:cNvPr id="0" name=""/>
        <dsp:cNvSpPr/>
      </dsp:nvSpPr>
      <dsp:spPr>
        <a:xfrm>
          <a:off x="3742303" y="647315"/>
          <a:ext cx="1632997" cy="1123500"/>
        </a:xfrm>
        <a:custGeom>
          <a:avLst/>
          <a:gdLst/>
          <a:ahLst/>
          <a:cxnLst/>
          <a:rect l="0" t="0" r="0" b="0"/>
          <a:pathLst>
            <a:path>
              <a:moveTo>
                <a:pt x="0" y="0"/>
              </a:moveTo>
              <a:lnTo>
                <a:pt x="0" y="986849"/>
              </a:lnTo>
              <a:lnTo>
                <a:pt x="1632997" y="986849"/>
              </a:lnTo>
              <a:lnTo>
                <a:pt x="1632997" y="112350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7BCCD4-E970-4163-91E4-D62BA1F7944A}">
      <dsp:nvSpPr>
        <dsp:cNvPr id="0" name=""/>
        <dsp:cNvSpPr/>
      </dsp:nvSpPr>
      <dsp:spPr>
        <a:xfrm>
          <a:off x="3279996" y="2421532"/>
          <a:ext cx="195214" cy="598658"/>
        </a:xfrm>
        <a:custGeom>
          <a:avLst/>
          <a:gdLst/>
          <a:ahLst/>
          <a:cxnLst/>
          <a:rect l="0" t="0" r="0" b="0"/>
          <a:pathLst>
            <a:path>
              <a:moveTo>
                <a:pt x="0" y="0"/>
              </a:moveTo>
              <a:lnTo>
                <a:pt x="0" y="598658"/>
              </a:lnTo>
              <a:lnTo>
                <a:pt x="195214" y="598658"/>
              </a:lnTo>
            </a:path>
          </a:pathLst>
        </a:custGeom>
        <a:noFill/>
        <a:ln w="9525" cap="flat" cmpd="sng" algn="ctr">
          <a:solidFill>
            <a:schemeClr val="accent6">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37DF95-E484-4655-938F-CAE68494BDFD}">
      <dsp:nvSpPr>
        <dsp:cNvPr id="0" name=""/>
        <dsp:cNvSpPr/>
      </dsp:nvSpPr>
      <dsp:spPr>
        <a:xfrm>
          <a:off x="3696583" y="647315"/>
          <a:ext cx="91440" cy="1123500"/>
        </a:xfrm>
        <a:custGeom>
          <a:avLst/>
          <a:gdLst/>
          <a:ahLst/>
          <a:cxnLst/>
          <a:rect l="0" t="0" r="0" b="0"/>
          <a:pathLst>
            <a:path>
              <a:moveTo>
                <a:pt x="45720" y="0"/>
              </a:moveTo>
              <a:lnTo>
                <a:pt x="45720" y="986849"/>
              </a:lnTo>
              <a:lnTo>
                <a:pt x="103985" y="986849"/>
              </a:lnTo>
              <a:lnTo>
                <a:pt x="103985" y="112350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DD2EC2-3F85-4835-9072-4B11ECA3733C}">
      <dsp:nvSpPr>
        <dsp:cNvPr id="0" name=""/>
        <dsp:cNvSpPr/>
      </dsp:nvSpPr>
      <dsp:spPr>
        <a:xfrm>
          <a:off x="1705263" y="2421532"/>
          <a:ext cx="195214" cy="598658"/>
        </a:xfrm>
        <a:custGeom>
          <a:avLst/>
          <a:gdLst/>
          <a:ahLst/>
          <a:cxnLst/>
          <a:rect l="0" t="0" r="0" b="0"/>
          <a:pathLst>
            <a:path>
              <a:moveTo>
                <a:pt x="0" y="0"/>
              </a:moveTo>
              <a:lnTo>
                <a:pt x="0" y="598658"/>
              </a:lnTo>
              <a:lnTo>
                <a:pt x="195214" y="598658"/>
              </a:lnTo>
            </a:path>
          </a:pathLst>
        </a:custGeom>
        <a:noFill/>
        <a:ln w="9525" cap="flat" cmpd="sng" algn="ctr">
          <a:solidFill>
            <a:schemeClr val="accent6">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C9D3D6-9DCC-442E-B9AB-B5EA30D6E5EB}">
      <dsp:nvSpPr>
        <dsp:cNvPr id="0" name=""/>
        <dsp:cNvSpPr/>
      </dsp:nvSpPr>
      <dsp:spPr>
        <a:xfrm>
          <a:off x="2225836" y="647315"/>
          <a:ext cx="1516467" cy="1123500"/>
        </a:xfrm>
        <a:custGeom>
          <a:avLst/>
          <a:gdLst/>
          <a:ahLst/>
          <a:cxnLst/>
          <a:rect l="0" t="0" r="0" b="0"/>
          <a:pathLst>
            <a:path>
              <a:moveTo>
                <a:pt x="1516467" y="0"/>
              </a:moveTo>
              <a:lnTo>
                <a:pt x="1516467" y="986849"/>
              </a:lnTo>
              <a:lnTo>
                <a:pt x="0" y="986849"/>
              </a:lnTo>
              <a:lnTo>
                <a:pt x="0" y="112350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369CB2-4E67-4995-BD0C-79A9C58BF014}">
      <dsp:nvSpPr>
        <dsp:cNvPr id="0" name=""/>
        <dsp:cNvSpPr/>
      </dsp:nvSpPr>
      <dsp:spPr>
        <a:xfrm>
          <a:off x="130530" y="2421532"/>
          <a:ext cx="195214" cy="598658"/>
        </a:xfrm>
        <a:custGeom>
          <a:avLst/>
          <a:gdLst/>
          <a:ahLst/>
          <a:cxnLst/>
          <a:rect l="0" t="0" r="0" b="0"/>
          <a:pathLst>
            <a:path>
              <a:moveTo>
                <a:pt x="0" y="0"/>
              </a:moveTo>
              <a:lnTo>
                <a:pt x="0" y="598658"/>
              </a:lnTo>
              <a:lnTo>
                <a:pt x="195214" y="598658"/>
              </a:lnTo>
            </a:path>
          </a:pathLst>
        </a:custGeom>
        <a:noFill/>
        <a:ln w="9525" cap="flat" cmpd="sng" algn="ctr">
          <a:solidFill>
            <a:schemeClr val="accent6">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5EC859-7248-4FBE-AAC0-34E59A4B5E3A}">
      <dsp:nvSpPr>
        <dsp:cNvPr id="0" name=""/>
        <dsp:cNvSpPr/>
      </dsp:nvSpPr>
      <dsp:spPr>
        <a:xfrm>
          <a:off x="651103" y="647315"/>
          <a:ext cx="3091200" cy="1123500"/>
        </a:xfrm>
        <a:custGeom>
          <a:avLst/>
          <a:gdLst/>
          <a:ahLst/>
          <a:cxnLst/>
          <a:rect l="0" t="0" r="0" b="0"/>
          <a:pathLst>
            <a:path>
              <a:moveTo>
                <a:pt x="3091200" y="0"/>
              </a:moveTo>
              <a:lnTo>
                <a:pt x="3091200" y="986849"/>
              </a:lnTo>
              <a:lnTo>
                <a:pt x="0" y="986849"/>
              </a:lnTo>
              <a:lnTo>
                <a:pt x="0" y="1123500"/>
              </a:lnTo>
            </a:path>
          </a:pathLst>
        </a:custGeom>
        <a:noFill/>
        <a:ln w="9525" cap="flat" cmpd="sng" algn="ctr">
          <a:solidFill>
            <a:schemeClr val="accent6">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C8FE8C-3EAF-4DCB-B78C-936D0F26F435}">
      <dsp:nvSpPr>
        <dsp:cNvPr id="0" name=""/>
        <dsp:cNvSpPr/>
      </dsp:nvSpPr>
      <dsp:spPr>
        <a:xfrm>
          <a:off x="2886748" y="124166"/>
          <a:ext cx="1711109" cy="523149"/>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Ihanktonwan</a:t>
          </a:r>
          <a:r>
            <a:rPr lang="en-US" sz="1100" kern="1200" dirty="0"/>
            <a:t> Fund</a:t>
          </a:r>
        </a:p>
        <a:p>
          <a:pPr marL="0" lvl="0" indent="0" algn="ctr" defTabSz="488950">
            <a:lnSpc>
              <a:spcPct val="90000"/>
            </a:lnSpc>
            <a:spcBef>
              <a:spcPct val="0"/>
            </a:spcBef>
            <a:spcAft>
              <a:spcPct val="35000"/>
            </a:spcAft>
            <a:buNone/>
          </a:pPr>
          <a:r>
            <a:rPr lang="en-US" sz="1100" kern="1200" dirty="0"/>
            <a:t> Board of Directors</a:t>
          </a:r>
        </a:p>
      </dsp:txBody>
      <dsp:txXfrm>
        <a:off x="2886748" y="124166"/>
        <a:ext cx="1711109" cy="523149"/>
      </dsp:txXfrm>
    </dsp:sp>
    <dsp:sp modelId="{EB12E4D8-E7F1-4C62-B520-31141AFC5A55}">
      <dsp:nvSpPr>
        <dsp:cNvPr id="0" name=""/>
        <dsp:cNvSpPr/>
      </dsp:nvSpPr>
      <dsp:spPr>
        <a:xfrm>
          <a:off x="387" y="1770816"/>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Credit Smart </a:t>
          </a:r>
        </a:p>
        <a:p>
          <a:pPr marL="0" lvl="0" indent="0" algn="ctr" defTabSz="488950">
            <a:lnSpc>
              <a:spcPct val="90000"/>
            </a:lnSpc>
            <a:spcBef>
              <a:spcPct val="0"/>
            </a:spcBef>
            <a:spcAft>
              <a:spcPct val="35000"/>
            </a:spcAft>
            <a:buNone/>
          </a:pPr>
          <a:r>
            <a:rPr lang="en-US" sz="1100" kern="1200" dirty="0"/>
            <a:t>Services	</a:t>
          </a:r>
        </a:p>
      </dsp:txBody>
      <dsp:txXfrm>
        <a:off x="387" y="1770816"/>
        <a:ext cx="1301432" cy="650716"/>
      </dsp:txXfrm>
    </dsp:sp>
    <dsp:sp modelId="{230D7DAA-94E0-462D-B5DB-F05944C037A5}">
      <dsp:nvSpPr>
        <dsp:cNvPr id="0" name=""/>
        <dsp:cNvSpPr/>
      </dsp:nvSpPr>
      <dsp:spPr>
        <a:xfrm>
          <a:off x="325745" y="2694832"/>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Credit Rebuilder Courses</a:t>
          </a:r>
        </a:p>
      </dsp:txBody>
      <dsp:txXfrm>
        <a:off x="325745" y="2694832"/>
        <a:ext cx="1301432" cy="650716"/>
      </dsp:txXfrm>
    </dsp:sp>
    <dsp:sp modelId="{5AFBDEEA-44F9-4D0A-B695-80C0193C9A5A}">
      <dsp:nvSpPr>
        <dsp:cNvPr id="0" name=""/>
        <dsp:cNvSpPr/>
      </dsp:nvSpPr>
      <dsp:spPr>
        <a:xfrm>
          <a:off x="1575120" y="1770816"/>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Financial Literacy</a:t>
          </a:r>
        </a:p>
        <a:p>
          <a:pPr marL="0" lvl="0" indent="0" algn="ctr" defTabSz="488950">
            <a:lnSpc>
              <a:spcPct val="90000"/>
            </a:lnSpc>
            <a:spcBef>
              <a:spcPct val="0"/>
            </a:spcBef>
            <a:spcAft>
              <a:spcPct val="35000"/>
            </a:spcAft>
            <a:buNone/>
          </a:pPr>
          <a:r>
            <a:rPr lang="en-US" sz="1100" kern="1200" dirty="0"/>
            <a:t>Services</a:t>
          </a:r>
        </a:p>
      </dsp:txBody>
      <dsp:txXfrm>
        <a:off x="1575120" y="1770816"/>
        <a:ext cx="1301432" cy="650716"/>
      </dsp:txXfrm>
    </dsp:sp>
    <dsp:sp modelId="{61D2FC3C-DC7C-4748-A0DD-133BBB7C198D}">
      <dsp:nvSpPr>
        <dsp:cNvPr id="0" name=""/>
        <dsp:cNvSpPr/>
      </dsp:nvSpPr>
      <dsp:spPr>
        <a:xfrm>
          <a:off x="1900478" y="2694832"/>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Budget 101</a:t>
          </a:r>
        </a:p>
        <a:p>
          <a:pPr marL="0" lvl="0" indent="0" algn="ctr" defTabSz="488950">
            <a:lnSpc>
              <a:spcPct val="90000"/>
            </a:lnSpc>
            <a:spcBef>
              <a:spcPct val="0"/>
            </a:spcBef>
            <a:spcAft>
              <a:spcPct val="35000"/>
            </a:spcAft>
            <a:buNone/>
          </a:pPr>
          <a:r>
            <a:rPr lang="en-US" sz="1100" kern="1200" dirty="0"/>
            <a:t>Courses</a:t>
          </a:r>
        </a:p>
      </dsp:txBody>
      <dsp:txXfrm>
        <a:off x="1900478" y="2694832"/>
        <a:ext cx="1301432" cy="650716"/>
      </dsp:txXfrm>
    </dsp:sp>
    <dsp:sp modelId="{714D4D66-57CB-44E1-9470-6ECBE1235C2D}">
      <dsp:nvSpPr>
        <dsp:cNvPr id="0" name=""/>
        <dsp:cNvSpPr/>
      </dsp:nvSpPr>
      <dsp:spPr>
        <a:xfrm>
          <a:off x="3149852" y="1770816"/>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Business Entrepreneurial Services</a:t>
          </a:r>
        </a:p>
      </dsp:txBody>
      <dsp:txXfrm>
        <a:off x="3149852" y="1770816"/>
        <a:ext cx="1301432" cy="650716"/>
      </dsp:txXfrm>
    </dsp:sp>
    <dsp:sp modelId="{599EC8A7-784D-4CF4-956B-8E5FE28C952D}">
      <dsp:nvSpPr>
        <dsp:cNvPr id="0" name=""/>
        <dsp:cNvSpPr/>
      </dsp:nvSpPr>
      <dsp:spPr>
        <a:xfrm>
          <a:off x="3475210" y="2694832"/>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Entrepreneurial Workshops/marketing Strategies</a:t>
          </a:r>
        </a:p>
      </dsp:txBody>
      <dsp:txXfrm>
        <a:off x="3475210" y="2694832"/>
        <a:ext cx="1301432" cy="650716"/>
      </dsp:txXfrm>
    </dsp:sp>
    <dsp:sp modelId="{3BEB44FF-3B5E-42FC-BDCC-734D7F6A2274}">
      <dsp:nvSpPr>
        <dsp:cNvPr id="0" name=""/>
        <dsp:cNvSpPr/>
      </dsp:nvSpPr>
      <dsp:spPr>
        <a:xfrm>
          <a:off x="4724585" y="1770816"/>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Homeownership Workshops</a:t>
          </a:r>
        </a:p>
      </dsp:txBody>
      <dsp:txXfrm>
        <a:off x="4724585" y="1770816"/>
        <a:ext cx="1301432" cy="650716"/>
      </dsp:txXfrm>
    </dsp:sp>
    <dsp:sp modelId="{21A9EEEE-6037-41D6-83BA-1F6E8E044818}">
      <dsp:nvSpPr>
        <dsp:cNvPr id="0" name=""/>
        <dsp:cNvSpPr/>
      </dsp:nvSpPr>
      <dsp:spPr>
        <a:xfrm>
          <a:off x="5049943" y="2694832"/>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Home loan and repair  opportunities and education </a:t>
          </a:r>
        </a:p>
      </dsp:txBody>
      <dsp:txXfrm>
        <a:off x="5049943" y="2694832"/>
        <a:ext cx="1301432" cy="650716"/>
      </dsp:txXfrm>
    </dsp:sp>
    <dsp:sp modelId="{CD28EE2E-A8D3-49C1-9D0D-2FB5B18FD06C}">
      <dsp:nvSpPr>
        <dsp:cNvPr id="0" name=""/>
        <dsp:cNvSpPr/>
      </dsp:nvSpPr>
      <dsp:spPr>
        <a:xfrm>
          <a:off x="6299318" y="1770816"/>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Lending Services</a:t>
          </a:r>
        </a:p>
      </dsp:txBody>
      <dsp:txXfrm>
        <a:off x="6299318" y="1770816"/>
        <a:ext cx="1301432" cy="650716"/>
      </dsp:txXfrm>
    </dsp:sp>
    <dsp:sp modelId="{322E9F14-C5CB-4FD7-96B7-E0F2CCC0A15F}">
      <dsp:nvSpPr>
        <dsp:cNvPr id="0" name=""/>
        <dsp:cNvSpPr/>
      </dsp:nvSpPr>
      <dsp:spPr>
        <a:xfrm>
          <a:off x="6625063" y="2694832"/>
          <a:ext cx="1185435" cy="543549"/>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Small loan program for credit repair</a:t>
          </a:r>
        </a:p>
      </dsp:txBody>
      <dsp:txXfrm>
        <a:off x="6625063" y="2694832"/>
        <a:ext cx="1185435" cy="543549"/>
      </dsp:txXfrm>
    </dsp:sp>
    <dsp:sp modelId="{B4ADA4B4-88D1-4E91-B697-99A2AB754C01}">
      <dsp:nvSpPr>
        <dsp:cNvPr id="0" name=""/>
        <dsp:cNvSpPr/>
      </dsp:nvSpPr>
      <dsp:spPr>
        <a:xfrm>
          <a:off x="2362486" y="846799"/>
          <a:ext cx="1301432" cy="650716"/>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Ihanktonwan</a:t>
          </a:r>
          <a:r>
            <a:rPr lang="en-US" sz="1100" kern="1200" dirty="0"/>
            <a:t> Fund, LLC.</a:t>
          </a:r>
        </a:p>
      </dsp:txBody>
      <dsp:txXfrm>
        <a:off x="2362486" y="846799"/>
        <a:ext cx="1301432" cy="650716"/>
      </dsp:txXfrm>
    </dsp:sp>
    <dsp:sp modelId="{ABAF146B-D0C9-4C06-ADC5-39037DBE8B26}">
      <dsp:nvSpPr>
        <dsp:cNvPr id="0" name=""/>
        <dsp:cNvSpPr/>
      </dsp:nvSpPr>
      <dsp:spPr>
        <a:xfrm>
          <a:off x="1079241" y="0"/>
          <a:ext cx="1301432" cy="330030"/>
        </a:xfrm>
        <a:prstGeom prst="rect">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General Council</a:t>
          </a:r>
        </a:p>
      </dsp:txBody>
      <dsp:txXfrm>
        <a:off x="1079241" y="0"/>
        <a:ext cx="1301432" cy="3300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30F8C66-E4B1-48AD-98EC-10FF09126BCF}" type="datetimeFigureOut">
              <a:rPr lang="en-US" smtClean="0"/>
              <a:t>3/26/2021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EE09433-A19A-45E1-BFB0-04B254B1DC59}" type="slidenum">
              <a:rPr lang="en-US" smtClean="0"/>
              <a:t>‹#›</a:t>
            </a:fld>
            <a:endParaRPr lang="en-US"/>
          </a:p>
        </p:txBody>
      </p:sp>
    </p:spTree>
    <p:extLst>
      <p:ext uri="{BB962C8B-B14F-4D97-AF65-F5344CB8AC3E}">
        <p14:creationId xmlns:p14="http://schemas.microsoft.com/office/powerpoint/2010/main" val="292099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C8EFEE-1045-4A33-BF70-DD7BCF03751F}" type="slidenum">
              <a:rPr lang="en-US" smtClean="0"/>
              <a:t>20</a:t>
            </a:fld>
            <a:endParaRPr lang="en-US"/>
          </a:p>
        </p:txBody>
      </p:sp>
      <p:sp>
        <p:nvSpPr>
          <p:cNvPr id="6" name="Header Placeholder 5">
            <a:extLst>
              <a:ext uri="{FF2B5EF4-FFF2-40B4-BE49-F238E27FC236}">
                <a16:creationId xmlns:a16="http://schemas.microsoft.com/office/drawing/2014/main" id="{F9323CF0-D697-444A-A0A3-BB4F0F0D4140}"/>
              </a:ext>
            </a:extLst>
          </p:cNvPr>
          <p:cNvSpPr>
            <a:spLocks noGrp="1"/>
          </p:cNvSpPr>
          <p:nvPr>
            <p:ph type="hdr" sz="quarter"/>
          </p:nvPr>
        </p:nvSpPr>
        <p:spPr/>
        <p:txBody>
          <a:bodyPr/>
          <a:lstStyle/>
          <a:p>
            <a:r>
              <a:rPr lang="en-US"/>
              <a:t>Ihanktonwan Development Fund, LLC.   Serving the Oyate</a:t>
            </a:r>
          </a:p>
        </p:txBody>
      </p:sp>
    </p:spTree>
    <p:extLst>
      <p:ext uri="{BB962C8B-B14F-4D97-AF65-F5344CB8AC3E}">
        <p14:creationId xmlns:p14="http://schemas.microsoft.com/office/powerpoint/2010/main" val="165299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8EFEE-1045-4A33-BF70-DD7BCF03751F}" type="slidenum">
              <a:rPr lang="en-US" smtClean="0"/>
              <a:t>21</a:t>
            </a:fld>
            <a:endParaRPr lang="en-US" dirty="0"/>
          </a:p>
        </p:txBody>
      </p:sp>
      <p:sp>
        <p:nvSpPr>
          <p:cNvPr id="6" name="Header Placeholder 5">
            <a:extLst>
              <a:ext uri="{FF2B5EF4-FFF2-40B4-BE49-F238E27FC236}">
                <a16:creationId xmlns:a16="http://schemas.microsoft.com/office/drawing/2014/main" id="{32D0CD1C-79C4-422B-A2A0-F73FC7DA562E}"/>
              </a:ext>
            </a:extLst>
          </p:cNvPr>
          <p:cNvSpPr>
            <a:spLocks noGrp="1"/>
          </p:cNvSpPr>
          <p:nvPr>
            <p:ph type="hdr" sz="quarter"/>
          </p:nvPr>
        </p:nvSpPr>
        <p:spPr/>
        <p:txBody>
          <a:bodyPr/>
          <a:lstStyle/>
          <a:p>
            <a:r>
              <a:rPr lang="en-US" dirty="0"/>
              <a:t>Ihanktonwan Development Fund, LLC.   Serving the Oyate</a:t>
            </a:r>
          </a:p>
        </p:txBody>
      </p:sp>
    </p:spTree>
    <p:extLst>
      <p:ext uri="{BB962C8B-B14F-4D97-AF65-F5344CB8AC3E}">
        <p14:creationId xmlns:p14="http://schemas.microsoft.com/office/powerpoint/2010/main" val="4114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8EFEE-1045-4A33-BF70-DD7BCF03751F}" type="slidenum">
              <a:rPr lang="en-US" smtClean="0"/>
              <a:t>23</a:t>
            </a:fld>
            <a:endParaRPr lang="en-US" dirty="0"/>
          </a:p>
        </p:txBody>
      </p:sp>
      <p:sp>
        <p:nvSpPr>
          <p:cNvPr id="6" name="Header Placeholder 5">
            <a:extLst>
              <a:ext uri="{FF2B5EF4-FFF2-40B4-BE49-F238E27FC236}">
                <a16:creationId xmlns:a16="http://schemas.microsoft.com/office/drawing/2014/main" id="{89752451-89B1-413D-AB23-FAC7A127ACB4}"/>
              </a:ext>
            </a:extLst>
          </p:cNvPr>
          <p:cNvSpPr>
            <a:spLocks noGrp="1"/>
          </p:cNvSpPr>
          <p:nvPr>
            <p:ph type="hdr" sz="quarter"/>
          </p:nvPr>
        </p:nvSpPr>
        <p:spPr/>
        <p:txBody>
          <a:bodyPr/>
          <a:lstStyle/>
          <a:p>
            <a:r>
              <a:rPr lang="en-US" dirty="0"/>
              <a:t>Ihanktonwan Development Fund, LLC.   Serving the Oyate</a:t>
            </a:r>
          </a:p>
        </p:txBody>
      </p:sp>
    </p:spTree>
    <p:extLst>
      <p:ext uri="{BB962C8B-B14F-4D97-AF65-F5344CB8AC3E}">
        <p14:creationId xmlns:p14="http://schemas.microsoft.com/office/powerpoint/2010/main" val="447038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FD04811-27BA-4CB8-A605-DF40BF3023C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55528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12AA6E-1CE2-41E2-A131-CD3AC4E6064C}"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04811-27BA-4CB8-A605-DF40BF3023C3}" type="slidenum">
              <a:rPr lang="en-US" smtClean="0"/>
              <a:t>‹#›</a:t>
            </a:fld>
            <a:endParaRPr lang="en-US"/>
          </a:p>
        </p:txBody>
      </p:sp>
    </p:spTree>
    <p:extLst>
      <p:ext uri="{BB962C8B-B14F-4D97-AF65-F5344CB8AC3E}">
        <p14:creationId xmlns:p14="http://schemas.microsoft.com/office/powerpoint/2010/main" val="917703467"/>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04811-27BA-4CB8-A605-DF40BF3023C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188751"/>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04811-27BA-4CB8-A605-DF40BF3023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1338143"/>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04811-27BA-4CB8-A605-DF40BF3023C3}" type="slidenum">
              <a:rPr lang="en-US" smtClean="0"/>
              <a:t>‹#›</a:t>
            </a:fld>
            <a:endParaRPr lang="en-US"/>
          </a:p>
        </p:txBody>
      </p:sp>
    </p:spTree>
    <p:extLst>
      <p:ext uri="{BB962C8B-B14F-4D97-AF65-F5344CB8AC3E}">
        <p14:creationId xmlns:p14="http://schemas.microsoft.com/office/powerpoint/2010/main" val="792809424"/>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04811-27BA-4CB8-A605-DF40BF3023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110423"/>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04811-27BA-4CB8-A605-DF40BF3023C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0750637"/>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04811-27BA-4CB8-A605-DF40BF3023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861957"/>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04811-27BA-4CB8-A605-DF40BF3023C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21957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04811-27BA-4CB8-A605-DF40BF3023C3}" type="slidenum">
              <a:rPr lang="en-US" smtClean="0"/>
              <a:t>‹#›</a:t>
            </a:fld>
            <a:endParaRPr lang="en-US"/>
          </a:p>
        </p:txBody>
      </p:sp>
    </p:spTree>
    <p:extLst>
      <p:ext uri="{BB962C8B-B14F-4D97-AF65-F5344CB8AC3E}">
        <p14:creationId xmlns:p14="http://schemas.microsoft.com/office/powerpoint/2010/main" val="4089361322"/>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2AA6E-1CE2-41E2-A131-CD3AC4E6064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04811-27BA-4CB8-A605-DF40BF3023C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28744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12AA6E-1CE2-41E2-A131-CD3AC4E6064C}"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04811-27BA-4CB8-A605-DF40BF3023C3}"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223289"/>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12AA6E-1CE2-41E2-A131-CD3AC4E6064C}"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04811-27BA-4CB8-A605-DF40BF3023C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09067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12AA6E-1CE2-41E2-A131-CD3AC4E6064C}"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04811-27BA-4CB8-A605-DF40BF3023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729773"/>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AA6E-1CE2-41E2-A131-CD3AC4E6064C}"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04811-27BA-4CB8-A605-DF40BF3023C3}" type="slidenum">
              <a:rPr lang="en-US" smtClean="0"/>
              <a:t>‹#›</a:t>
            </a:fld>
            <a:endParaRPr lang="en-US"/>
          </a:p>
        </p:txBody>
      </p:sp>
    </p:spTree>
    <p:extLst>
      <p:ext uri="{BB962C8B-B14F-4D97-AF65-F5344CB8AC3E}">
        <p14:creationId xmlns:p14="http://schemas.microsoft.com/office/powerpoint/2010/main" val="314678764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12AA6E-1CE2-41E2-A131-CD3AC4E6064C}"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04811-27BA-4CB8-A605-DF40BF3023C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079278"/>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12AA6E-1CE2-41E2-A131-CD3AC4E6064C}"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04811-27BA-4CB8-A605-DF40BF3023C3}" type="slidenum">
              <a:rPr lang="en-US" smtClean="0"/>
              <a:t>‹#›</a:t>
            </a:fld>
            <a:endParaRPr lang="en-US"/>
          </a:p>
        </p:txBody>
      </p:sp>
    </p:spTree>
    <p:extLst>
      <p:ext uri="{BB962C8B-B14F-4D97-AF65-F5344CB8AC3E}">
        <p14:creationId xmlns:p14="http://schemas.microsoft.com/office/powerpoint/2010/main" val="49877965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12AA6E-1CE2-41E2-A131-CD3AC4E6064C}" type="datetimeFigureOut">
              <a:rPr lang="en-US" smtClean="0"/>
              <a:t>3/26/2021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D04811-27BA-4CB8-A605-DF40BF3023C3}" type="slidenum">
              <a:rPr lang="en-US" smtClean="0"/>
              <a:t>‹#›</a:t>
            </a:fld>
            <a:endParaRPr lang="en-US"/>
          </a:p>
        </p:txBody>
      </p:sp>
    </p:spTree>
    <p:extLst>
      <p:ext uri="{BB962C8B-B14F-4D97-AF65-F5344CB8AC3E}">
        <p14:creationId xmlns:p14="http://schemas.microsoft.com/office/powerpoint/2010/main" val="29614206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fade thruBlk="1"/>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3526-5047-4498-A92D-E9B10B200463}"/>
              </a:ext>
            </a:extLst>
          </p:cNvPr>
          <p:cNvSpPr>
            <a:spLocks noGrp="1"/>
          </p:cNvSpPr>
          <p:nvPr>
            <p:ph type="ctrTitle"/>
          </p:nvPr>
        </p:nvSpPr>
        <p:spPr/>
        <p:txBody>
          <a:bodyPr/>
          <a:lstStyle/>
          <a:p>
            <a:r>
              <a:rPr lang="en-US" dirty="0"/>
              <a:t>CDFI Program</a:t>
            </a:r>
          </a:p>
        </p:txBody>
      </p:sp>
      <p:sp>
        <p:nvSpPr>
          <p:cNvPr id="3" name="Subtitle 2">
            <a:extLst>
              <a:ext uri="{FF2B5EF4-FFF2-40B4-BE49-F238E27FC236}">
                <a16:creationId xmlns:a16="http://schemas.microsoft.com/office/drawing/2014/main" id="{4C58FA9C-D6AC-4515-B380-54A36AC9F9DC}"/>
              </a:ext>
            </a:extLst>
          </p:cNvPr>
          <p:cNvSpPr>
            <a:spLocks noGrp="1"/>
          </p:cNvSpPr>
          <p:nvPr>
            <p:ph type="subTitle" idx="1"/>
          </p:nvPr>
        </p:nvSpPr>
        <p:spPr/>
        <p:txBody>
          <a:bodyPr>
            <a:normAutofit/>
          </a:bodyPr>
          <a:lstStyle/>
          <a:p>
            <a:r>
              <a:rPr lang="en-US" dirty="0"/>
              <a:t>By: Mystic Cournoyer &amp; Brianna Bruguier</a:t>
            </a:r>
          </a:p>
        </p:txBody>
      </p:sp>
    </p:spTree>
    <p:extLst>
      <p:ext uri="{BB962C8B-B14F-4D97-AF65-F5344CB8AC3E}">
        <p14:creationId xmlns:p14="http://schemas.microsoft.com/office/powerpoint/2010/main" val="2158399180"/>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9D0E0-383D-4986-8BBB-ED661C6165DE}"/>
              </a:ext>
            </a:extLst>
          </p:cNvPr>
          <p:cNvSpPr>
            <a:spLocks noGrp="1"/>
          </p:cNvSpPr>
          <p:nvPr>
            <p:ph type="title"/>
          </p:nvPr>
        </p:nvSpPr>
        <p:spPr/>
        <p:txBody>
          <a:bodyPr/>
          <a:lstStyle/>
          <a:p>
            <a:r>
              <a:rPr lang="en-US" dirty="0"/>
              <a:t>NACA-TA Grant Awardee</a:t>
            </a:r>
          </a:p>
        </p:txBody>
      </p:sp>
      <p:sp>
        <p:nvSpPr>
          <p:cNvPr id="3" name="Content Placeholder 2">
            <a:extLst>
              <a:ext uri="{FF2B5EF4-FFF2-40B4-BE49-F238E27FC236}">
                <a16:creationId xmlns:a16="http://schemas.microsoft.com/office/drawing/2014/main" id="{744F46E4-CB1A-4705-BDF2-988BF3DC35A5}"/>
              </a:ext>
            </a:extLst>
          </p:cNvPr>
          <p:cNvSpPr>
            <a:spLocks noGrp="1"/>
          </p:cNvSpPr>
          <p:nvPr>
            <p:ph idx="1"/>
          </p:nvPr>
        </p:nvSpPr>
        <p:spPr>
          <a:xfrm>
            <a:off x="1295401" y="2556932"/>
            <a:ext cx="9601196" cy="2521375"/>
          </a:xfrm>
        </p:spPr>
        <p:txBody>
          <a:bodyPr>
            <a:normAutofit/>
          </a:bodyPr>
          <a:lstStyle/>
          <a:p>
            <a:pPr marL="0" indent="0">
              <a:buNone/>
            </a:pPr>
            <a:r>
              <a:rPr lang="en-US" b="1" dirty="0"/>
              <a:t>Purpose</a:t>
            </a:r>
          </a:p>
          <a:p>
            <a:r>
              <a:rPr lang="en-US" dirty="0"/>
              <a:t>Support the developmental activities needed to create and launch the YST Native CDFI; which will be a non-profit loan fund limited liability company.</a:t>
            </a:r>
          </a:p>
          <a:p>
            <a:pPr lvl="1"/>
            <a:r>
              <a:rPr lang="en-US" dirty="0"/>
              <a:t>Build the organizational capacity to be able to operate independently.</a:t>
            </a:r>
          </a:p>
        </p:txBody>
      </p:sp>
      <p:sp>
        <p:nvSpPr>
          <p:cNvPr id="4" name="TextBox 3">
            <a:extLst>
              <a:ext uri="{FF2B5EF4-FFF2-40B4-BE49-F238E27FC236}">
                <a16:creationId xmlns:a16="http://schemas.microsoft.com/office/drawing/2014/main" id="{00AA0D1B-0DA8-4643-9D44-241D31F7F80D}"/>
              </a:ext>
            </a:extLst>
          </p:cNvPr>
          <p:cNvSpPr txBox="1"/>
          <p:nvPr/>
        </p:nvSpPr>
        <p:spPr>
          <a:xfrm>
            <a:off x="1295402" y="5349240"/>
            <a:ext cx="9601196" cy="400110"/>
          </a:xfrm>
          <a:prstGeom prst="rect">
            <a:avLst/>
          </a:prstGeom>
          <a:noFill/>
        </p:spPr>
        <p:txBody>
          <a:bodyPr wrap="square" rtlCol="0">
            <a:spAutoFit/>
          </a:bodyPr>
          <a:lstStyle/>
          <a:p>
            <a:pPr algn="ctr"/>
            <a:r>
              <a:rPr lang="en-US" sz="2000" dirty="0"/>
              <a:t>This non-profit tribal NCDFI loan fund limited liability company will be called . . . .</a:t>
            </a:r>
          </a:p>
        </p:txBody>
      </p:sp>
    </p:spTree>
    <p:extLst>
      <p:ext uri="{BB962C8B-B14F-4D97-AF65-F5344CB8AC3E}">
        <p14:creationId xmlns:p14="http://schemas.microsoft.com/office/powerpoint/2010/main" val="1586705646"/>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0CCC22-DBF3-48C4-AB73-4E66B5B1FF21}"/>
              </a:ext>
            </a:extLst>
          </p:cNvPr>
          <p:cNvPicPr>
            <a:picLocks noChangeAspect="1"/>
          </p:cNvPicPr>
          <p:nvPr/>
        </p:nvPicPr>
        <p:blipFill>
          <a:blip r:embed="rId2"/>
          <a:srcRect/>
          <a:stretch/>
        </p:blipFill>
        <p:spPr>
          <a:xfrm>
            <a:off x="3925570" y="1258570"/>
            <a:ext cx="4340860" cy="4340860"/>
          </a:xfrm>
          <a:prstGeom prst="rect">
            <a:avLst/>
          </a:prstGeom>
        </p:spPr>
      </p:pic>
    </p:spTree>
    <p:extLst>
      <p:ext uri="{BB962C8B-B14F-4D97-AF65-F5344CB8AC3E}">
        <p14:creationId xmlns:p14="http://schemas.microsoft.com/office/powerpoint/2010/main" val="163753525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F631D-0BD1-45AE-BA8E-F76FE2E0F3BC}"/>
              </a:ext>
            </a:extLst>
          </p:cNvPr>
          <p:cNvSpPr>
            <a:spLocks noGrp="1"/>
          </p:cNvSpPr>
          <p:nvPr>
            <p:ph type="title"/>
          </p:nvPr>
        </p:nvSpPr>
        <p:spPr/>
        <p:txBody>
          <a:bodyPr/>
          <a:lstStyle/>
          <a:p>
            <a:r>
              <a:rPr lang="en-US" dirty="0"/>
              <a:t>Market Analysis – A Community Snapshot</a:t>
            </a:r>
          </a:p>
        </p:txBody>
      </p:sp>
      <p:sp>
        <p:nvSpPr>
          <p:cNvPr id="3" name="Content Placeholder 2">
            <a:extLst>
              <a:ext uri="{FF2B5EF4-FFF2-40B4-BE49-F238E27FC236}">
                <a16:creationId xmlns:a16="http://schemas.microsoft.com/office/drawing/2014/main" id="{22CD2513-8D50-47F6-84C0-CEE5FAB46E48}"/>
              </a:ext>
            </a:extLst>
          </p:cNvPr>
          <p:cNvSpPr>
            <a:spLocks noGrp="1"/>
          </p:cNvSpPr>
          <p:nvPr>
            <p:ph idx="1"/>
          </p:nvPr>
        </p:nvSpPr>
        <p:spPr/>
        <p:txBody>
          <a:bodyPr>
            <a:normAutofit fontScale="92500" lnSpcReduction="10000"/>
          </a:bodyPr>
          <a:lstStyle/>
          <a:p>
            <a:r>
              <a:rPr lang="en-US" dirty="0"/>
              <a:t>In early 2018, First Nations </a:t>
            </a:r>
            <a:r>
              <a:rPr lang="en-US" dirty="0" err="1"/>
              <a:t>Oweesta</a:t>
            </a:r>
            <a:r>
              <a:rPr lang="en-US" dirty="0"/>
              <a:t> Corporation partnered with Sweet Grass Consulting, LLC. on behalf of the Yankton Sioux Tribe to conduct a market analysis.</a:t>
            </a:r>
          </a:p>
          <a:p>
            <a:r>
              <a:rPr lang="en-US" dirty="0"/>
              <a:t>Conducted within a 150 mile radius of the tribal headquarters to investigate the feasibility and understand the potential impact that a NCDFI could have on tribal and non-tribal community members.</a:t>
            </a:r>
          </a:p>
          <a:p>
            <a:r>
              <a:rPr lang="en-US" dirty="0"/>
              <a:t>Sought to determine the opportunities and services the </a:t>
            </a:r>
            <a:r>
              <a:rPr lang="en-US" dirty="0" err="1"/>
              <a:t>Ihanktonwan</a:t>
            </a:r>
            <a:r>
              <a:rPr lang="en-US" dirty="0"/>
              <a:t> Fund, LLC. could provide to address the challenges and barriers which impact people’s ability to access formal banking, financial services, and capital.</a:t>
            </a:r>
          </a:p>
        </p:txBody>
      </p:sp>
    </p:spTree>
    <p:extLst>
      <p:ext uri="{BB962C8B-B14F-4D97-AF65-F5344CB8AC3E}">
        <p14:creationId xmlns:p14="http://schemas.microsoft.com/office/powerpoint/2010/main" val="235724789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383-FDA0-4E7C-9792-BE6761CA474C}"/>
              </a:ext>
            </a:extLst>
          </p:cNvPr>
          <p:cNvSpPr>
            <a:spLocks noGrp="1"/>
          </p:cNvSpPr>
          <p:nvPr>
            <p:ph type="title"/>
          </p:nvPr>
        </p:nvSpPr>
        <p:spPr/>
        <p:txBody>
          <a:bodyPr>
            <a:normAutofit fontScale="90000"/>
          </a:bodyPr>
          <a:lstStyle/>
          <a:p>
            <a:r>
              <a:rPr lang="en-US" sz="3100" b="1" dirty="0"/>
              <a:t>Target Market</a:t>
            </a:r>
            <a:br>
              <a:rPr lang="en-US" b="1" dirty="0"/>
            </a:br>
            <a:r>
              <a:rPr lang="en-US" sz="2000" dirty="0"/>
              <a:t>The loan fund will provide products and services to residents within a 150 mile radius of the tribal headquarters.</a:t>
            </a:r>
            <a:endParaRPr lang="en-US" dirty="0"/>
          </a:p>
        </p:txBody>
      </p:sp>
      <p:sp>
        <p:nvSpPr>
          <p:cNvPr id="4" name="Text Placeholder 3">
            <a:extLst>
              <a:ext uri="{FF2B5EF4-FFF2-40B4-BE49-F238E27FC236}">
                <a16:creationId xmlns:a16="http://schemas.microsoft.com/office/drawing/2014/main" id="{1B933F0C-0AD8-4173-98F6-99E5B8AF1300}"/>
              </a:ext>
            </a:extLst>
          </p:cNvPr>
          <p:cNvSpPr>
            <a:spLocks noGrp="1"/>
          </p:cNvSpPr>
          <p:nvPr>
            <p:ph type="body" sz="half" idx="2"/>
          </p:nvPr>
        </p:nvSpPr>
        <p:spPr>
          <a:xfrm>
            <a:off x="1293811" y="3031062"/>
            <a:ext cx="3718455" cy="2438404"/>
          </a:xfrm>
        </p:spPr>
        <p:txBody>
          <a:bodyPr/>
          <a:lstStyle/>
          <a:p>
            <a:r>
              <a:rPr lang="en-US" dirty="0"/>
              <a:t>Yankton Sioux Reservation is highlighted in red. The expected Target Market is highlighted in blue.</a:t>
            </a:r>
          </a:p>
          <a:p>
            <a:r>
              <a:rPr lang="en-US" dirty="0"/>
              <a:t>Includes: Yankton Sioux Reservation, Charles Mix County; City of Mitchell, Yankton, and Sioux Falls; and smaller surrounding towns.</a:t>
            </a:r>
          </a:p>
        </p:txBody>
      </p:sp>
      <p:pic>
        <p:nvPicPr>
          <p:cNvPr id="5" name="Content Placeholder 4">
            <a:extLst>
              <a:ext uri="{FF2B5EF4-FFF2-40B4-BE49-F238E27FC236}">
                <a16:creationId xmlns:a16="http://schemas.microsoft.com/office/drawing/2014/main" id="{EFA11D57-9F13-471C-BAB7-C55B7AE3E057}"/>
              </a:ext>
            </a:extLst>
          </p:cNvPr>
          <p:cNvPicPr>
            <a:picLocks noGrp="1"/>
          </p:cNvPicPr>
          <p:nvPr>
            <p:ph idx="1"/>
          </p:nvPr>
        </p:nvPicPr>
        <p:blipFill rotWithShape="1">
          <a:blip r:embed="rId2"/>
          <a:srcRect l="14871" t="32365" r="43975" b="9516"/>
          <a:stretch/>
        </p:blipFill>
        <p:spPr bwMode="auto">
          <a:xfrm>
            <a:off x="5242560" y="914400"/>
            <a:ext cx="6202680" cy="50227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832316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40A0F-B014-4931-9759-4C09798E337A}"/>
              </a:ext>
            </a:extLst>
          </p:cNvPr>
          <p:cNvSpPr>
            <a:spLocks noGrp="1"/>
          </p:cNvSpPr>
          <p:nvPr>
            <p:ph type="title"/>
          </p:nvPr>
        </p:nvSpPr>
        <p:spPr/>
        <p:txBody>
          <a:bodyPr/>
          <a:lstStyle/>
          <a:p>
            <a:r>
              <a:rPr lang="en-US" dirty="0"/>
              <a:t>Market Analysis – A Community Snapshot</a:t>
            </a:r>
          </a:p>
        </p:txBody>
      </p:sp>
      <p:sp>
        <p:nvSpPr>
          <p:cNvPr id="7" name="Content Placeholder 6">
            <a:extLst>
              <a:ext uri="{FF2B5EF4-FFF2-40B4-BE49-F238E27FC236}">
                <a16:creationId xmlns:a16="http://schemas.microsoft.com/office/drawing/2014/main" id="{F2781C84-F3BF-48A6-99EB-6961F0B0BDA7}"/>
              </a:ext>
            </a:extLst>
          </p:cNvPr>
          <p:cNvSpPr>
            <a:spLocks noGrp="1"/>
          </p:cNvSpPr>
          <p:nvPr>
            <p:ph sz="half" idx="1"/>
          </p:nvPr>
        </p:nvSpPr>
        <p:spPr/>
        <p:txBody>
          <a:bodyPr>
            <a:normAutofit fontScale="85000" lnSpcReduction="20000"/>
          </a:bodyPr>
          <a:lstStyle/>
          <a:p>
            <a:pPr marL="0" indent="0">
              <a:buNone/>
            </a:pPr>
            <a:r>
              <a:rPr lang="en-US" sz="2800" b="1" dirty="0"/>
              <a:t>Findings and Observations</a:t>
            </a:r>
          </a:p>
          <a:p>
            <a:r>
              <a:rPr lang="en-US" dirty="0"/>
              <a:t>Consumer Loans and Credit Building Opportunities</a:t>
            </a:r>
          </a:p>
          <a:p>
            <a:r>
              <a:rPr lang="en-US" dirty="0"/>
              <a:t>Lack of funding sources and meeting loan qualifications to become a business owner</a:t>
            </a:r>
          </a:p>
          <a:p>
            <a:r>
              <a:rPr lang="en-US" dirty="0"/>
              <a:t>Lack of jobs and housing are barriers to employment</a:t>
            </a:r>
          </a:p>
          <a:p>
            <a:r>
              <a:rPr lang="en-US" dirty="0"/>
              <a:t>More diversity in business and services</a:t>
            </a:r>
          </a:p>
          <a:p>
            <a:r>
              <a:rPr lang="en-US" dirty="0"/>
              <a:t>Financial literacy, financial coaching, and credit counseling</a:t>
            </a:r>
          </a:p>
        </p:txBody>
      </p:sp>
      <p:pic>
        <p:nvPicPr>
          <p:cNvPr id="9" name="Picture 8">
            <a:extLst>
              <a:ext uri="{FF2B5EF4-FFF2-40B4-BE49-F238E27FC236}">
                <a16:creationId xmlns:a16="http://schemas.microsoft.com/office/drawing/2014/main" id="{1C79655B-5F16-46F8-8320-4D7099BF826D}"/>
              </a:ext>
            </a:extLst>
          </p:cNvPr>
          <p:cNvPicPr>
            <a:picLocks noChangeAspect="1"/>
          </p:cNvPicPr>
          <p:nvPr/>
        </p:nvPicPr>
        <p:blipFill>
          <a:blip r:embed="rId2"/>
          <a:stretch>
            <a:fillRect/>
          </a:stretch>
        </p:blipFill>
        <p:spPr>
          <a:xfrm>
            <a:off x="8976360" y="4840902"/>
            <a:ext cx="2569985" cy="1303867"/>
          </a:xfrm>
          <a:prstGeom prst="rect">
            <a:avLst/>
          </a:prstGeom>
        </p:spPr>
      </p:pic>
      <p:sp>
        <p:nvSpPr>
          <p:cNvPr id="8" name="Content Placeholder 7">
            <a:extLst>
              <a:ext uri="{FF2B5EF4-FFF2-40B4-BE49-F238E27FC236}">
                <a16:creationId xmlns:a16="http://schemas.microsoft.com/office/drawing/2014/main" id="{0F548A74-2B37-4A01-A335-2FA6CE66DCF3}"/>
              </a:ext>
            </a:extLst>
          </p:cNvPr>
          <p:cNvSpPr>
            <a:spLocks noGrp="1"/>
          </p:cNvSpPr>
          <p:nvPr>
            <p:ph sz="half" idx="2"/>
          </p:nvPr>
        </p:nvSpPr>
        <p:spPr/>
        <p:txBody>
          <a:bodyPr>
            <a:normAutofit fontScale="85000" lnSpcReduction="20000"/>
          </a:bodyPr>
          <a:lstStyle/>
          <a:p>
            <a:pPr marL="0" indent="0">
              <a:buNone/>
            </a:pPr>
            <a:endParaRPr lang="en-US" dirty="0"/>
          </a:p>
          <a:p>
            <a:r>
              <a:rPr lang="en-US" dirty="0"/>
              <a:t>Financial Education for the youth</a:t>
            </a:r>
          </a:p>
          <a:p>
            <a:r>
              <a:rPr lang="en-US" dirty="0"/>
              <a:t>Credit Builder Loan Program</a:t>
            </a:r>
          </a:p>
          <a:p>
            <a:r>
              <a:rPr lang="en-US" dirty="0"/>
              <a:t>Community Garden and Agricultural Development</a:t>
            </a:r>
          </a:p>
          <a:p>
            <a:r>
              <a:rPr lang="en-US" dirty="0"/>
              <a:t>Microenterprise Lending</a:t>
            </a:r>
          </a:p>
          <a:p>
            <a:r>
              <a:rPr lang="en-US" dirty="0"/>
              <a:t>Business management and entrepreneurship training</a:t>
            </a:r>
          </a:p>
        </p:txBody>
      </p:sp>
    </p:spTree>
    <p:extLst>
      <p:ext uri="{BB962C8B-B14F-4D97-AF65-F5344CB8AC3E}">
        <p14:creationId xmlns:p14="http://schemas.microsoft.com/office/powerpoint/2010/main" val="492922922"/>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15CEC8-B058-49CD-8717-474B3EED065D}"/>
              </a:ext>
            </a:extLst>
          </p:cNvPr>
          <p:cNvPicPr/>
          <p:nvPr/>
        </p:nvPicPr>
        <p:blipFill rotWithShape="1">
          <a:blip r:embed="rId2"/>
          <a:srcRect l="27368" t="30430" r="8847" b="15432"/>
          <a:stretch/>
        </p:blipFill>
        <p:spPr>
          <a:xfrm>
            <a:off x="1545265" y="1275907"/>
            <a:ext cx="8661991" cy="4274288"/>
          </a:xfrm>
          <a:prstGeom prst="rect">
            <a:avLst/>
          </a:prstGeom>
        </p:spPr>
      </p:pic>
      <p:cxnSp>
        <p:nvCxnSpPr>
          <p:cNvPr id="6" name="Straight Connector 5">
            <a:extLst>
              <a:ext uri="{FF2B5EF4-FFF2-40B4-BE49-F238E27FC236}">
                <a16:creationId xmlns:a16="http://schemas.microsoft.com/office/drawing/2014/main" id="{D4F9357D-8B0E-46D9-B0D2-EFA46272837A}"/>
              </a:ext>
            </a:extLst>
          </p:cNvPr>
          <p:cNvCxnSpPr/>
          <p:nvPr/>
        </p:nvCxnSpPr>
        <p:spPr>
          <a:xfrm>
            <a:off x="2588855" y="3279259"/>
            <a:ext cx="3076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4217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5B6B-A2B6-4A7D-811E-AC1B263010B2}"/>
              </a:ext>
            </a:extLst>
          </p:cNvPr>
          <p:cNvSpPr>
            <a:spLocks noGrp="1"/>
          </p:cNvSpPr>
          <p:nvPr>
            <p:ph type="title"/>
          </p:nvPr>
        </p:nvSpPr>
        <p:spPr/>
        <p:txBody>
          <a:bodyPr/>
          <a:lstStyle/>
          <a:p>
            <a:r>
              <a:rPr lang="en-US" dirty="0" err="1"/>
              <a:t>Ihanktonwan</a:t>
            </a:r>
            <a:r>
              <a:rPr lang="en-US" dirty="0"/>
              <a:t> Fund, LLC.</a:t>
            </a:r>
          </a:p>
        </p:txBody>
      </p:sp>
      <p:sp>
        <p:nvSpPr>
          <p:cNvPr id="3" name="Content Placeholder 2">
            <a:extLst>
              <a:ext uri="{FF2B5EF4-FFF2-40B4-BE49-F238E27FC236}">
                <a16:creationId xmlns:a16="http://schemas.microsoft.com/office/drawing/2014/main" id="{E8981645-77A9-4CF8-B195-61B51678B593}"/>
              </a:ext>
            </a:extLst>
          </p:cNvPr>
          <p:cNvSpPr>
            <a:spLocks noGrp="1"/>
          </p:cNvSpPr>
          <p:nvPr>
            <p:ph idx="1"/>
          </p:nvPr>
        </p:nvSpPr>
        <p:spPr/>
        <p:txBody>
          <a:bodyPr/>
          <a:lstStyle/>
          <a:p>
            <a:pPr marL="0" indent="0" algn="ctr">
              <a:buNone/>
            </a:pPr>
            <a:r>
              <a:rPr lang="en-US" dirty="0"/>
              <a:t>The </a:t>
            </a:r>
            <a:r>
              <a:rPr lang="en-US" dirty="0" err="1"/>
              <a:t>Ihanktonwan</a:t>
            </a:r>
            <a:r>
              <a:rPr lang="en-US" dirty="0"/>
              <a:t> Fund, LLC. will be chartered under the Tribe preserving Tribal Sovereignty.</a:t>
            </a:r>
          </a:p>
          <a:p>
            <a:r>
              <a:rPr lang="en-US" dirty="0"/>
              <a:t>Provide small business and micro-loans, consumer lending opportunities, and financial and homeownership education to residents within a 150 mile radius.</a:t>
            </a:r>
          </a:p>
        </p:txBody>
      </p:sp>
    </p:spTree>
    <p:extLst>
      <p:ext uri="{BB962C8B-B14F-4D97-AF65-F5344CB8AC3E}">
        <p14:creationId xmlns:p14="http://schemas.microsoft.com/office/powerpoint/2010/main" val="1169772080"/>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8578-2C67-48B9-BCA3-BE323CC5F593}"/>
              </a:ext>
            </a:extLst>
          </p:cNvPr>
          <p:cNvSpPr>
            <a:spLocks noGrp="1"/>
          </p:cNvSpPr>
          <p:nvPr>
            <p:ph type="title"/>
          </p:nvPr>
        </p:nvSpPr>
        <p:spPr/>
        <p:txBody>
          <a:bodyPr/>
          <a:lstStyle/>
          <a:p>
            <a:r>
              <a:rPr lang="en-US" dirty="0"/>
              <a:t>Products and Services</a:t>
            </a:r>
          </a:p>
        </p:txBody>
      </p:sp>
      <p:sp>
        <p:nvSpPr>
          <p:cNvPr id="3" name="Content Placeholder 2">
            <a:extLst>
              <a:ext uri="{FF2B5EF4-FFF2-40B4-BE49-F238E27FC236}">
                <a16:creationId xmlns:a16="http://schemas.microsoft.com/office/drawing/2014/main" id="{FF767FCC-50DA-4EB0-B7EC-A895CA6958CF}"/>
              </a:ext>
            </a:extLst>
          </p:cNvPr>
          <p:cNvSpPr>
            <a:spLocks noGrp="1"/>
          </p:cNvSpPr>
          <p:nvPr>
            <p:ph idx="1"/>
          </p:nvPr>
        </p:nvSpPr>
        <p:spPr/>
        <p:txBody>
          <a:bodyPr>
            <a:normAutofit/>
          </a:bodyPr>
          <a:lstStyle/>
          <a:p>
            <a:r>
              <a:rPr lang="en-US" b="1" dirty="0"/>
              <a:t>CREDIT SMART </a:t>
            </a:r>
            <a:r>
              <a:rPr lang="en-US" dirty="0"/>
              <a:t>– Credit counseling, business assistance, VITA (Volunteer Income-Tax Assistance), IDAs (Individual Development Accounts), and money management accounts.</a:t>
            </a:r>
          </a:p>
          <a:p>
            <a:r>
              <a:rPr lang="en-US" b="1" dirty="0"/>
              <a:t>FINANCIAL LITERACY SERVICES </a:t>
            </a:r>
            <a:r>
              <a:rPr lang="en-US" dirty="0"/>
              <a:t>– Financial education that includes Budget 101 courses.</a:t>
            </a:r>
          </a:p>
          <a:p>
            <a:r>
              <a:rPr lang="en-US" b="1" dirty="0"/>
              <a:t>BUSINESS ENTREPRENEURIAL SERVICES </a:t>
            </a:r>
            <a:r>
              <a:rPr lang="en-US" dirty="0"/>
              <a:t>– Workshops and marketing strategies, and bringing outside capital into the community.</a:t>
            </a:r>
          </a:p>
        </p:txBody>
      </p:sp>
    </p:spTree>
    <p:extLst>
      <p:ext uri="{BB962C8B-B14F-4D97-AF65-F5344CB8AC3E}">
        <p14:creationId xmlns:p14="http://schemas.microsoft.com/office/powerpoint/2010/main" val="394357577"/>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7ED7-C2E7-459E-90BF-AEDB54EDC555}"/>
              </a:ext>
            </a:extLst>
          </p:cNvPr>
          <p:cNvSpPr>
            <a:spLocks noGrp="1"/>
          </p:cNvSpPr>
          <p:nvPr>
            <p:ph type="title"/>
          </p:nvPr>
        </p:nvSpPr>
        <p:spPr/>
        <p:txBody>
          <a:bodyPr/>
          <a:lstStyle/>
          <a:p>
            <a:r>
              <a:rPr lang="en-US" dirty="0"/>
              <a:t>Products and Services</a:t>
            </a:r>
          </a:p>
        </p:txBody>
      </p:sp>
      <p:sp>
        <p:nvSpPr>
          <p:cNvPr id="3" name="Content Placeholder 2">
            <a:extLst>
              <a:ext uri="{FF2B5EF4-FFF2-40B4-BE49-F238E27FC236}">
                <a16:creationId xmlns:a16="http://schemas.microsoft.com/office/drawing/2014/main" id="{FA8BD4EA-342D-4371-AC56-8F9F93A104A2}"/>
              </a:ext>
            </a:extLst>
          </p:cNvPr>
          <p:cNvSpPr>
            <a:spLocks noGrp="1"/>
          </p:cNvSpPr>
          <p:nvPr>
            <p:ph idx="1"/>
          </p:nvPr>
        </p:nvSpPr>
        <p:spPr/>
        <p:txBody>
          <a:bodyPr>
            <a:normAutofit fontScale="92500" lnSpcReduction="10000"/>
          </a:bodyPr>
          <a:lstStyle/>
          <a:p>
            <a:r>
              <a:rPr lang="en-US" b="1" dirty="0"/>
              <a:t>HOMEOWNERSHIP SERVICES </a:t>
            </a:r>
            <a:r>
              <a:rPr lang="en-US" dirty="0"/>
              <a:t>– Home loans/repair, credit repair opportunities, and homebuyer education.</a:t>
            </a:r>
          </a:p>
          <a:p>
            <a:pPr lvl="1"/>
            <a:r>
              <a:rPr lang="en-US" dirty="0"/>
              <a:t>Coordinated with other lead agencies that include: YSHA, CDFI, USDA, US Veterans Affairs, District III, SD Native American Ownership Coalition Committee, Grow SD, Lutheran Social Services, Section 184, and others.</a:t>
            </a:r>
          </a:p>
          <a:p>
            <a:r>
              <a:rPr lang="en-US" b="1" dirty="0"/>
              <a:t>LENDING SERVICES </a:t>
            </a:r>
            <a:r>
              <a:rPr lang="en-US" dirty="0"/>
              <a:t>– Small business lending, mortgage lending, credit builder loans, and consumer loans.</a:t>
            </a:r>
          </a:p>
          <a:p>
            <a:pPr lvl="1"/>
            <a:r>
              <a:rPr lang="en-US" dirty="0" err="1"/>
              <a:t>Ihanktonwan</a:t>
            </a:r>
            <a:r>
              <a:rPr lang="en-US" dirty="0"/>
              <a:t> Fund, LLC. has been provided the opportunity to take on the tribe’s current lending program to assist participants in building their credit.</a:t>
            </a:r>
          </a:p>
          <a:p>
            <a:endParaRPr lang="en-US" dirty="0"/>
          </a:p>
        </p:txBody>
      </p:sp>
    </p:spTree>
    <p:extLst>
      <p:ext uri="{BB962C8B-B14F-4D97-AF65-F5344CB8AC3E}">
        <p14:creationId xmlns:p14="http://schemas.microsoft.com/office/powerpoint/2010/main" val="4214421394"/>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8E6A-7816-48F5-AE9F-E88F581A6E42}"/>
              </a:ext>
            </a:extLst>
          </p:cNvPr>
          <p:cNvSpPr>
            <a:spLocks noGrp="1"/>
          </p:cNvSpPr>
          <p:nvPr>
            <p:ph type="title"/>
          </p:nvPr>
        </p:nvSpPr>
        <p:spPr/>
        <p:txBody>
          <a:bodyPr/>
          <a:lstStyle/>
          <a:p>
            <a:r>
              <a:rPr lang="en-US" dirty="0" err="1"/>
              <a:t>Ihanktonwan</a:t>
            </a:r>
            <a:r>
              <a:rPr lang="en-US" dirty="0"/>
              <a:t> Fund, LLC.</a:t>
            </a:r>
          </a:p>
        </p:txBody>
      </p:sp>
      <p:sp>
        <p:nvSpPr>
          <p:cNvPr id="3" name="Content Placeholder 2">
            <a:extLst>
              <a:ext uri="{FF2B5EF4-FFF2-40B4-BE49-F238E27FC236}">
                <a16:creationId xmlns:a16="http://schemas.microsoft.com/office/drawing/2014/main" id="{AFCF6ADE-7A9D-4A81-AF35-A075D1C81C7F}"/>
              </a:ext>
            </a:extLst>
          </p:cNvPr>
          <p:cNvSpPr>
            <a:spLocks noGrp="1"/>
          </p:cNvSpPr>
          <p:nvPr>
            <p:ph idx="1"/>
          </p:nvPr>
        </p:nvSpPr>
        <p:spPr/>
        <p:txBody>
          <a:bodyPr>
            <a:normAutofit fontScale="92500" lnSpcReduction="10000"/>
          </a:bodyPr>
          <a:lstStyle/>
          <a:p>
            <a:r>
              <a:rPr lang="en-US" b="1" dirty="0"/>
              <a:t>NEXT STEPS:</a:t>
            </a:r>
          </a:p>
          <a:p>
            <a:pPr lvl="1"/>
            <a:r>
              <a:rPr lang="en-US" dirty="0"/>
              <a:t>Set-up General Council meeting to </a:t>
            </a:r>
            <a:r>
              <a:rPr lang="en-US" b="1" dirty="0"/>
              <a:t>review/approve Articles of Incorporation and Bylaws</a:t>
            </a:r>
          </a:p>
          <a:p>
            <a:pPr lvl="2"/>
            <a:r>
              <a:rPr lang="en-US" dirty="0"/>
              <a:t>Coordinated with Fredericks, </a:t>
            </a:r>
            <a:r>
              <a:rPr lang="en-US" dirty="0" err="1"/>
              <a:t>Peeble</a:t>
            </a:r>
            <a:r>
              <a:rPr lang="en-US" dirty="0"/>
              <a:t>, and Patterson, LLC.</a:t>
            </a:r>
          </a:p>
          <a:p>
            <a:pPr lvl="1"/>
            <a:r>
              <a:rPr lang="en-US" dirty="0"/>
              <a:t>Apply for the 501(c)3 non-profit status, so we can become our own entity! (Finishing Phase I)</a:t>
            </a:r>
          </a:p>
          <a:p>
            <a:pPr lvl="1"/>
            <a:r>
              <a:rPr lang="en-US" dirty="0"/>
              <a:t>Follow with Phase II:</a:t>
            </a:r>
          </a:p>
          <a:p>
            <a:pPr lvl="2"/>
            <a:r>
              <a:rPr lang="en-US" dirty="0"/>
              <a:t>Organizational Policies Development and Job Descriptions</a:t>
            </a:r>
          </a:p>
          <a:p>
            <a:pPr lvl="2"/>
            <a:r>
              <a:rPr lang="en-US" dirty="0"/>
              <a:t>Underwriting Training</a:t>
            </a:r>
          </a:p>
          <a:p>
            <a:pPr marL="457200" lvl="1" indent="0">
              <a:buNone/>
            </a:pPr>
            <a:endParaRPr lang="en-US" dirty="0"/>
          </a:p>
        </p:txBody>
      </p:sp>
      <p:sp>
        <p:nvSpPr>
          <p:cNvPr id="4" name="Footer Placeholder 3">
            <a:extLst>
              <a:ext uri="{FF2B5EF4-FFF2-40B4-BE49-F238E27FC236}">
                <a16:creationId xmlns:a16="http://schemas.microsoft.com/office/drawing/2014/main" id="{9A7E2C0D-7785-49ED-9D69-E646809E3B10}"/>
              </a:ext>
            </a:extLst>
          </p:cNvPr>
          <p:cNvSpPr>
            <a:spLocks noGrp="1"/>
          </p:cNvSpPr>
          <p:nvPr>
            <p:ph type="ftr" sz="quarter" idx="11"/>
          </p:nvPr>
        </p:nvSpPr>
        <p:spPr>
          <a:xfrm>
            <a:off x="1295401" y="5816596"/>
            <a:ext cx="7305900" cy="279400"/>
          </a:xfrm>
        </p:spPr>
        <p:txBody>
          <a:bodyPr/>
          <a:lstStyle/>
          <a:p>
            <a:r>
              <a:rPr lang="en-US" sz="1200" b="1" dirty="0"/>
              <a:t>***9/30/21 - Need to be providing services and lending for 1 year PRIOR to certification deadline date!***</a:t>
            </a:r>
          </a:p>
        </p:txBody>
      </p:sp>
    </p:spTree>
    <p:extLst>
      <p:ext uri="{BB962C8B-B14F-4D97-AF65-F5344CB8AC3E}">
        <p14:creationId xmlns:p14="http://schemas.microsoft.com/office/powerpoint/2010/main" val="373615989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FBAE-2515-43F3-AF50-9706D224808D}"/>
              </a:ext>
            </a:extLst>
          </p:cNvPr>
          <p:cNvSpPr>
            <a:spLocks noGrp="1"/>
          </p:cNvSpPr>
          <p:nvPr>
            <p:ph type="title"/>
          </p:nvPr>
        </p:nvSpPr>
        <p:spPr/>
        <p:txBody>
          <a:bodyPr/>
          <a:lstStyle/>
          <a:p>
            <a:r>
              <a:rPr lang="en-US" dirty="0"/>
              <a:t>Native CDFIs – What Are They?</a:t>
            </a:r>
          </a:p>
        </p:txBody>
      </p:sp>
      <p:sp>
        <p:nvSpPr>
          <p:cNvPr id="3" name="Content Placeholder 2">
            <a:extLst>
              <a:ext uri="{FF2B5EF4-FFF2-40B4-BE49-F238E27FC236}">
                <a16:creationId xmlns:a16="http://schemas.microsoft.com/office/drawing/2014/main" id="{084C521A-02E8-4751-8E4B-2700C28B8BA8}"/>
              </a:ext>
            </a:extLst>
          </p:cNvPr>
          <p:cNvSpPr>
            <a:spLocks noGrp="1"/>
          </p:cNvSpPr>
          <p:nvPr>
            <p:ph idx="1"/>
          </p:nvPr>
        </p:nvSpPr>
        <p:spPr/>
        <p:txBody>
          <a:bodyPr>
            <a:normAutofit fontScale="92500" lnSpcReduction="20000"/>
          </a:bodyPr>
          <a:lstStyle/>
          <a:p>
            <a:r>
              <a:rPr lang="en-US" b="1" dirty="0"/>
              <a:t>Native CDFI: </a:t>
            </a:r>
            <a:r>
              <a:rPr lang="en-US" dirty="0"/>
              <a:t>Native Community Development Financial Institution</a:t>
            </a:r>
          </a:p>
          <a:p>
            <a:r>
              <a:rPr lang="en-US" dirty="0"/>
              <a:t>CDFI Fund’s Native Initiative Program, which is also known as the Native American CDFI Assistance Program (NACA Program).</a:t>
            </a:r>
          </a:p>
          <a:p>
            <a:pPr lvl="1"/>
            <a:r>
              <a:rPr lang="en-US" dirty="0"/>
              <a:t>Creates jobs, builds businesses, and fosters economic self-determination in Native Communities.*</a:t>
            </a:r>
          </a:p>
          <a:p>
            <a:r>
              <a:rPr lang="en-US" dirty="0"/>
              <a:t>Awards Financial and Technical Assistance grants; as well as, provide training.*</a:t>
            </a:r>
          </a:p>
          <a:p>
            <a:r>
              <a:rPr lang="en-US" dirty="0"/>
              <a:t>Primary Mission: to combat poverty and provide opportunity in Native Communities nationwide.</a:t>
            </a:r>
          </a:p>
          <a:p>
            <a:r>
              <a:rPr lang="en-US" dirty="0"/>
              <a:t>Certified or working towards certification (emerging NCDFI).</a:t>
            </a:r>
          </a:p>
        </p:txBody>
      </p:sp>
      <p:sp>
        <p:nvSpPr>
          <p:cNvPr id="4" name="Footer Placeholder 3">
            <a:extLst>
              <a:ext uri="{FF2B5EF4-FFF2-40B4-BE49-F238E27FC236}">
                <a16:creationId xmlns:a16="http://schemas.microsoft.com/office/drawing/2014/main" id="{58DEB8A6-AA05-403C-8EC2-AA9641C1F630}"/>
              </a:ext>
            </a:extLst>
          </p:cNvPr>
          <p:cNvSpPr>
            <a:spLocks noGrp="1"/>
          </p:cNvSpPr>
          <p:nvPr>
            <p:ph type="ftr" sz="quarter" idx="11"/>
          </p:nvPr>
        </p:nvSpPr>
        <p:spPr/>
        <p:txBody>
          <a:bodyPr/>
          <a:lstStyle/>
          <a:p>
            <a:r>
              <a:rPr lang="en-US" dirty="0"/>
              <a:t>*https://www.cdfifund.gov/programs-training/programs/native-initiatives</a:t>
            </a:r>
          </a:p>
        </p:txBody>
      </p:sp>
    </p:spTree>
    <p:extLst>
      <p:ext uri="{BB962C8B-B14F-4D97-AF65-F5344CB8AC3E}">
        <p14:creationId xmlns:p14="http://schemas.microsoft.com/office/powerpoint/2010/main" val="1223575037"/>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Organization Chart" title="SmartArt"/>
          <p:cNvGraphicFramePr>
            <a:graphicFrameLocks noGrp="1"/>
          </p:cNvGraphicFramePr>
          <p:nvPr>
            <p:ph idx="1"/>
            <p:extLst>
              <p:ext uri="{D42A27DB-BD31-4B8C-83A1-F6EECF244321}">
                <p14:modId xmlns:p14="http://schemas.microsoft.com/office/powerpoint/2010/main" val="3512896344"/>
              </p:ext>
            </p:extLst>
          </p:nvPr>
        </p:nvGraphicFramePr>
        <p:xfrm>
          <a:off x="2247901" y="2598792"/>
          <a:ext cx="7810499" cy="3395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18E7AC9-713E-4744-97D1-42FD6BC2E11D}"/>
              </a:ext>
            </a:extLst>
          </p:cNvPr>
          <p:cNvPicPr>
            <a:picLocks noChangeAspect="1"/>
          </p:cNvPicPr>
          <p:nvPr/>
        </p:nvPicPr>
        <p:blipFill>
          <a:blip r:embed="rId8"/>
          <a:srcRect/>
          <a:stretch/>
        </p:blipFill>
        <p:spPr>
          <a:xfrm>
            <a:off x="5436781" y="768060"/>
            <a:ext cx="1519882" cy="1562486"/>
          </a:xfrm>
          <a:prstGeom prst="rect">
            <a:avLst/>
          </a:prstGeom>
        </p:spPr>
      </p:pic>
    </p:spTree>
    <p:extLst>
      <p:ext uri="{BB962C8B-B14F-4D97-AF65-F5344CB8AC3E}">
        <p14:creationId xmlns:p14="http://schemas.microsoft.com/office/powerpoint/2010/main" val="1445192612"/>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CC1E43-702D-41B8-B63F-CD1DDF7864D3}"/>
              </a:ext>
            </a:extLst>
          </p:cNvPr>
          <p:cNvPicPr>
            <a:picLocks noChangeAspect="1"/>
          </p:cNvPicPr>
          <p:nvPr/>
        </p:nvPicPr>
        <p:blipFill>
          <a:blip r:embed="rId3"/>
          <a:stretch>
            <a:fillRect/>
          </a:stretch>
        </p:blipFill>
        <p:spPr>
          <a:xfrm rot="10800000">
            <a:off x="2605043" y="731444"/>
            <a:ext cx="6981914" cy="5395115"/>
          </a:xfrm>
          <a:prstGeom prst="rect">
            <a:avLst/>
          </a:prstGeom>
          <a:ln>
            <a:solidFill>
              <a:schemeClr val="tx1"/>
            </a:solidFill>
          </a:ln>
        </p:spPr>
      </p:pic>
    </p:spTree>
    <p:extLst>
      <p:ext uri="{BB962C8B-B14F-4D97-AF65-F5344CB8AC3E}">
        <p14:creationId xmlns:p14="http://schemas.microsoft.com/office/powerpoint/2010/main" val="412948903"/>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A707D0-05A3-4042-9F7D-146D2D4A4A25}"/>
              </a:ext>
            </a:extLst>
          </p:cNvPr>
          <p:cNvSpPr>
            <a:spLocks noGrp="1"/>
          </p:cNvSpPr>
          <p:nvPr>
            <p:ph type="title"/>
          </p:nvPr>
        </p:nvSpPr>
        <p:spPr/>
        <p:txBody>
          <a:bodyPr/>
          <a:lstStyle/>
          <a:p>
            <a:r>
              <a:rPr lang="en-US" dirty="0"/>
              <a:t>Our Team</a:t>
            </a:r>
          </a:p>
        </p:txBody>
      </p:sp>
      <p:pic>
        <p:nvPicPr>
          <p:cNvPr id="10" name="Content Placeholder 9">
            <a:extLst>
              <a:ext uri="{FF2B5EF4-FFF2-40B4-BE49-F238E27FC236}">
                <a16:creationId xmlns:a16="http://schemas.microsoft.com/office/drawing/2014/main" id="{9355D53E-7E8A-4C9B-9879-7B2838ACF0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02631" y="2560638"/>
            <a:ext cx="2950929" cy="2950929"/>
          </a:xfrm>
        </p:spPr>
      </p:pic>
      <p:pic>
        <p:nvPicPr>
          <p:cNvPr id="12" name="Content Placeholder 11">
            <a:extLst>
              <a:ext uri="{FF2B5EF4-FFF2-40B4-BE49-F238E27FC236}">
                <a16:creationId xmlns:a16="http://schemas.microsoft.com/office/drawing/2014/main" id="{D518958F-87B6-47F5-9EDE-A1A74C2CB23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9645" b="18450"/>
          <a:stretch/>
        </p:blipFill>
        <p:spPr>
          <a:xfrm>
            <a:off x="7299525" y="2560639"/>
            <a:ext cx="2452158" cy="2950928"/>
          </a:xfrm>
        </p:spPr>
      </p:pic>
      <p:sp>
        <p:nvSpPr>
          <p:cNvPr id="13" name="TextBox 12">
            <a:extLst>
              <a:ext uri="{FF2B5EF4-FFF2-40B4-BE49-F238E27FC236}">
                <a16:creationId xmlns:a16="http://schemas.microsoft.com/office/drawing/2014/main" id="{0FC198C6-E02F-4ECE-88F9-153370680815}"/>
              </a:ext>
            </a:extLst>
          </p:cNvPr>
          <p:cNvSpPr txBox="1"/>
          <p:nvPr/>
        </p:nvSpPr>
        <p:spPr>
          <a:xfrm>
            <a:off x="2141989" y="5547409"/>
            <a:ext cx="3196206" cy="584775"/>
          </a:xfrm>
          <a:prstGeom prst="rect">
            <a:avLst/>
          </a:prstGeom>
          <a:noFill/>
        </p:spPr>
        <p:txBody>
          <a:bodyPr wrap="square" rtlCol="0">
            <a:spAutoFit/>
          </a:bodyPr>
          <a:lstStyle/>
          <a:p>
            <a:r>
              <a:rPr lang="en-US" sz="1600" dirty="0"/>
              <a:t>Mystic Cournoyer</a:t>
            </a:r>
          </a:p>
          <a:p>
            <a:r>
              <a:rPr lang="en-US" sz="1600" dirty="0"/>
              <a:t>Economic Development Director</a:t>
            </a:r>
          </a:p>
        </p:txBody>
      </p:sp>
      <p:sp>
        <p:nvSpPr>
          <p:cNvPr id="6" name="TextBox 5">
            <a:extLst>
              <a:ext uri="{FF2B5EF4-FFF2-40B4-BE49-F238E27FC236}">
                <a16:creationId xmlns:a16="http://schemas.microsoft.com/office/drawing/2014/main" id="{044FFCE7-4A25-494A-AE81-9C9D2691025E}"/>
              </a:ext>
            </a:extLst>
          </p:cNvPr>
          <p:cNvSpPr txBox="1"/>
          <p:nvPr/>
        </p:nvSpPr>
        <p:spPr>
          <a:xfrm>
            <a:off x="7299525" y="5511567"/>
            <a:ext cx="3196206" cy="830997"/>
          </a:xfrm>
          <a:prstGeom prst="rect">
            <a:avLst/>
          </a:prstGeom>
          <a:noFill/>
        </p:spPr>
        <p:txBody>
          <a:bodyPr wrap="square" rtlCol="0">
            <a:spAutoFit/>
          </a:bodyPr>
          <a:lstStyle/>
          <a:p>
            <a:r>
              <a:rPr lang="en-US" sz="1600" dirty="0"/>
              <a:t>Brianna Bruguier</a:t>
            </a:r>
          </a:p>
          <a:p>
            <a:r>
              <a:rPr lang="en-US" sz="1600" dirty="0"/>
              <a:t>Loan Processor/Client Relations Specialist</a:t>
            </a:r>
          </a:p>
        </p:txBody>
      </p:sp>
    </p:spTree>
    <p:extLst>
      <p:ext uri="{BB962C8B-B14F-4D97-AF65-F5344CB8AC3E}">
        <p14:creationId xmlns:p14="http://schemas.microsoft.com/office/powerpoint/2010/main" val="2953681005"/>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86D4F-2671-410C-92C7-79C8D989487F}"/>
              </a:ext>
            </a:extLst>
          </p:cNvPr>
          <p:cNvSpPr txBox="1"/>
          <p:nvPr/>
        </p:nvSpPr>
        <p:spPr>
          <a:xfrm>
            <a:off x="4160531" y="1228398"/>
            <a:ext cx="3870931" cy="4401205"/>
          </a:xfrm>
          <a:prstGeom prst="rect">
            <a:avLst/>
          </a:prstGeom>
          <a:noFill/>
        </p:spPr>
        <p:txBody>
          <a:bodyPr wrap="none" rtlCol="0">
            <a:spAutoFit/>
          </a:bodyPr>
          <a:lstStyle/>
          <a:p>
            <a:pPr algn="ctr"/>
            <a:r>
              <a:rPr lang="en-US" sz="4000" dirty="0"/>
              <a:t>Strengthening</a:t>
            </a:r>
          </a:p>
          <a:p>
            <a:pPr algn="ctr"/>
            <a:r>
              <a:rPr lang="en-US" sz="4000" dirty="0"/>
              <a:t> and Empowering </a:t>
            </a:r>
          </a:p>
          <a:p>
            <a:pPr algn="ctr"/>
            <a:r>
              <a:rPr lang="en-US" sz="4000" dirty="0"/>
              <a:t>Communities</a:t>
            </a:r>
          </a:p>
          <a:p>
            <a:pPr algn="ctr"/>
            <a:endParaRPr lang="en-US" sz="4000" dirty="0"/>
          </a:p>
          <a:p>
            <a:pPr algn="ctr"/>
            <a:endParaRPr lang="en-US" sz="4000" dirty="0"/>
          </a:p>
          <a:p>
            <a:pPr algn="ctr"/>
            <a:endParaRPr lang="en-US" sz="4000" dirty="0"/>
          </a:p>
          <a:p>
            <a:pPr algn="ctr"/>
            <a:r>
              <a:rPr lang="en-US" sz="4000" dirty="0"/>
              <a:t>Thank You</a:t>
            </a:r>
          </a:p>
        </p:txBody>
      </p:sp>
      <p:pic>
        <p:nvPicPr>
          <p:cNvPr id="3" name="Picture 2">
            <a:extLst>
              <a:ext uri="{FF2B5EF4-FFF2-40B4-BE49-F238E27FC236}">
                <a16:creationId xmlns:a16="http://schemas.microsoft.com/office/drawing/2014/main" id="{BF447950-7F10-4BF3-BD5B-0ED51DFA0BC1}"/>
              </a:ext>
            </a:extLst>
          </p:cNvPr>
          <p:cNvPicPr>
            <a:picLocks noChangeAspect="1"/>
          </p:cNvPicPr>
          <p:nvPr/>
        </p:nvPicPr>
        <p:blipFill rotWithShape="1">
          <a:blip r:embed="rId3"/>
          <a:srcRect l="-1" t="-3006" r="16183" b="18852"/>
          <a:stretch/>
        </p:blipFill>
        <p:spPr>
          <a:xfrm>
            <a:off x="5019507" y="3094962"/>
            <a:ext cx="2195513" cy="1466849"/>
          </a:xfrm>
          <a:prstGeom prst="rect">
            <a:avLst/>
          </a:prstGeom>
        </p:spPr>
      </p:pic>
    </p:spTree>
    <p:extLst>
      <p:ext uri="{BB962C8B-B14F-4D97-AF65-F5344CB8AC3E}">
        <p14:creationId xmlns:p14="http://schemas.microsoft.com/office/powerpoint/2010/main" val="303296549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91B2-3A3E-45E4-AA51-980447951053}"/>
              </a:ext>
            </a:extLst>
          </p:cNvPr>
          <p:cNvSpPr>
            <a:spLocks noGrp="1"/>
          </p:cNvSpPr>
          <p:nvPr>
            <p:ph type="title"/>
          </p:nvPr>
        </p:nvSpPr>
        <p:spPr/>
        <p:txBody>
          <a:bodyPr>
            <a:normAutofit fontScale="90000"/>
          </a:bodyPr>
          <a:lstStyle/>
          <a:p>
            <a:r>
              <a:rPr lang="en-US" dirty="0"/>
              <a:t>Native American CDFI Assistance (NACA) Program Technical Assistance (TA) Grants</a:t>
            </a:r>
          </a:p>
        </p:txBody>
      </p:sp>
      <p:sp>
        <p:nvSpPr>
          <p:cNvPr id="3" name="Content Placeholder 2">
            <a:extLst>
              <a:ext uri="{FF2B5EF4-FFF2-40B4-BE49-F238E27FC236}">
                <a16:creationId xmlns:a16="http://schemas.microsoft.com/office/drawing/2014/main" id="{FDC081F9-34A2-4AFE-ADD6-AB00744FAFAF}"/>
              </a:ext>
            </a:extLst>
          </p:cNvPr>
          <p:cNvSpPr>
            <a:spLocks noGrp="1"/>
          </p:cNvSpPr>
          <p:nvPr>
            <p:ph idx="1"/>
          </p:nvPr>
        </p:nvSpPr>
        <p:spPr/>
        <p:txBody>
          <a:bodyPr/>
          <a:lstStyle/>
          <a:p>
            <a:r>
              <a:rPr lang="en-US" dirty="0"/>
              <a:t>Offered to Native CDFIs, Emerging Native CDFIs, and Sponsoring Entities</a:t>
            </a:r>
          </a:p>
          <a:p>
            <a:r>
              <a:rPr lang="en-US" dirty="0"/>
              <a:t>Sponsoring Entities must demonstrate the ability to create a new entity</a:t>
            </a:r>
          </a:p>
          <a:p>
            <a:pPr lvl="1"/>
            <a:r>
              <a:rPr lang="en-US" dirty="0"/>
              <a:t>Must become a certified CDFI </a:t>
            </a:r>
            <a:r>
              <a:rPr lang="en-US" b="1" u="sng" dirty="0"/>
              <a:t>within four years of receiving an award</a:t>
            </a:r>
          </a:p>
          <a:p>
            <a:r>
              <a:rPr lang="en-US" dirty="0"/>
              <a:t>Yankton Sioux Tribe = Sponsoring Entity</a:t>
            </a:r>
          </a:p>
        </p:txBody>
      </p:sp>
    </p:spTree>
    <p:extLst>
      <p:ext uri="{BB962C8B-B14F-4D97-AF65-F5344CB8AC3E}">
        <p14:creationId xmlns:p14="http://schemas.microsoft.com/office/powerpoint/2010/main" val="916423171"/>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0BF853-D57B-4874-A716-54E934D853D2}"/>
              </a:ext>
            </a:extLst>
          </p:cNvPr>
          <p:cNvPicPr/>
          <p:nvPr/>
        </p:nvPicPr>
        <p:blipFill rotWithShape="1">
          <a:blip r:embed="rId2" cstate="print">
            <a:extLst>
              <a:ext uri="{28A0092B-C50C-407E-A947-70E740481C1C}">
                <a14:useLocalDpi xmlns:a14="http://schemas.microsoft.com/office/drawing/2010/main" val="0"/>
              </a:ext>
            </a:extLst>
          </a:blip>
          <a:srcRect l="56598" t="18155" r="2962" b="55671"/>
          <a:stretch/>
        </p:blipFill>
        <p:spPr bwMode="auto">
          <a:xfrm>
            <a:off x="2564235" y="820024"/>
            <a:ext cx="7063531" cy="521795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9918359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F028-6143-4F4C-A4F5-0DFF42E0A3B8}"/>
              </a:ext>
            </a:extLst>
          </p:cNvPr>
          <p:cNvSpPr>
            <a:spLocks noGrp="1"/>
          </p:cNvSpPr>
          <p:nvPr>
            <p:ph type="title"/>
          </p:nvPr>
        </p:nvSpPr>
        <p:spPr/>
        <p:txBody>
          <a:bodyPr/>
          <a:lstStyle/>
          <a:p>
            <a:r>
              <a:rPr lang="en-US" dirty="0"/>
              <a:t>Timeline</a:t>
            </a:r>
          </a:p>
        </p:txBody>
      </p:sp>
      <p:graphicFrame>
        <p:nvGraphicFramePr>
          <p:cNvPr id="6" name="Content Placeholder 5">
            <a:extLst>
              <a:ext uri="{FF2B5EF4-FFF2-40B4-BE49-F238E27FC236}">
                <a16:creationId xmlns:a16="http://schemas.microsoft.com/office/drawing/2014/main" id="{888789FC-9A9B-4B0C-BFBA-A4CEA2BD1B5D}"/>
              </a:ext>
            </a:extLst>
          </p:cNvPr>
          <p:cNvGraphicFramePr>
            <a:graphicFrameLocks noGrp="1"/>
          </p:cNvGraphicFramePr>
          <p:nvPr>
            <p:ph idx="1"/>
            <p:extLst>
              <p:ext uri="{D42A27DB-BD31-4B8C-83A1-F6EECF244321}">
                <p14:modId xmlns:p14="http://schemas.microsoft.com/office/powerpoint/2010/main" val="28546870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C2205A4-C130-42CA-A789-3FB887F90DA2}"/>
              </a:ext>
            </a:extLst>
          </p:cNvPr>
          <p:cNvSpPr txBox="1"/>
          <p:nvPr/>
        </p:nvSpPr>
        <p:spPr>
          <a:xfrm>
            <a:off x="1510017" y="3263317"/>
            <a:ext cx="1803633" cy="369332"/>
          </a:xfrm>
          <a:prstGeom prst="rect">
            <a:avLst/>
          </a:prstGeom>
          <a:solidFill>
            <a:schemeClr val="accent1">
              <a:lumMod val="60000"/>
              <a:lumOff val="40000"/>
            </a:schemeClr>
          </a:solidFill>
          <a:ln>
            <a:solidFill>
              <a:schemeClr val="bg1"/>
            </a:solidFill>
          </a:ln>
        </p:spPr>
        <p:txBody>
          <a:bodyPr wrap="square" rtlCol="0">
            <a:spAutoFit/>
          </a:bodyPr>
          <a:lstStyle/>
          <a:p>
            <a:pPr algn="ctr"/>
            <a:r>
              <a:rPr lang="en-US" b="1" dirty="0"/>
              <a:t>September 2016</a:t>
            </a:r>
          </a:p>
        </p:txBody>
      </p:sp>
      <p:sp>
        <p:nvSpPr>
          <p:cNvPr id="8" name="TextBox 7">
            <a:extLst>
              <a:ext uri="{FF2B5EF4-FFF2-40B4-BE49-F238E27FC236}">
                <a16:creationId xmlns:a16="http://schemas.microsoft.com/office/drawing/2014/main" id="{9AEF2ABA-A4B4-4270-973A-F5DC00B75C26}"/>
              </a:ext>
            </a:extLst>
          </p:cNvPr>
          <p:cNvSpPr txBox="1"/>
          <p:nvPr/>
        </p:nvSpPr>
        <p:spPr>
          <a:xfrm>
            <a:off x="8861566" y="3268909"/>
            <a:ext cx="1803633" cy="369332"/>
          </a:xfrm>
          <a:prstGeom prst="rect">
            <a:avLst/>
          </a:prstGeom>
          <a:solidFill>
            <a:schemeClr val="accent1">
              <a:lumMod val="60000"/>
              <a:lumOff val="40000"/>
            </a:schemeClr>
          </a:solidFill>
          <a:ln>
            <a:solidFill>
              <a:schemeClr val="bg1"/>
            </a:solidFill>
          </a:ln>
        </p:spPr>
        <p:txBody>
          <a:bodyPr wrap="square" rtlCol="0">
            <a:spAutoFit/>
          </a:bodyPr>
          <a:lstStyle/>
          <a:p>
            <a:pPr algn="ctr"/>
            <a:r>
              <a:rPr lang="en-US" b="1" dirty="0"/>
              <a:t>February 2018</a:t>
            </a:r>
          </a:p>
        </p:txBody>
      </p:sp>
      <p:sp>
        <p:nvSpPr>
          <p:cNvPr id="9" name="TextBox 8">
            <a:extLst>
              <a:ext uri="{FF2B5EF4-FFF2-40B4-BE49-F238E27FC236}">
                <a16:creationId xmlns:a16="http://schemas.microsoft.com/office/drawing/2014/main" id="{1FDD2A5B-D306-48C3-BCB8-59D388CEBAB8}"/>
              </a:ext>
            </a:extLst>
          </p:cNvPr>
          <p:cNvSpPr txBox="1"/>
          <p:nvPr/>
        </p:nvSpPr>
        <p:spPr>
          <a:xfrm>
            <a:off x="6402902" y="3261918"/>
            <a:ext cx="1803633" cy="369332"/>
          </a:xfrm>
          <a:prstGeom prst="rect">
            <a:avLst/>
          </a:prstGeom>
          <a:solidFill>
            <a:schemeClr val="accent1">
              <a:lumMod val="60000"/>
              <a:lumOff val="40000"/>
            </a:schemeClr>
          </a:solidFill>
          <a:ln>
            <a:solidFill>
              <a:schemeClr val="bg1"/>
            </a:solidFill>
          </a:ln>
        </p:spPr>
        <p:txBody>
          <a:bodyPr wrap="square" rtlCol="0">
            <a:spAutoFit/>
          </a:bodyPr>
          <a:lstStyle/>
          <a:p>
            <a:pPr algn="ctr"/>
            <a:r>
              <a:rPr lang="en-US" b="1" dirty="0"/>
              <a:t>September 2017</a:t>
            </a:r>
          </a:p>
        </p:txBody>
      </p:sp>
      <p:sp>
        <p:nvSpPr>
          <p:cNvPr id="10" name="TextBox 9">
            <a:extLst>
              <a:ext uri="{FF2B5EF4-FFF2-40B4-BE49-F238E27FC236}">
                <a16:creationId xmlns:a16="http://schemas.microsoft.com/office/drawing/2014/main" id="{0C97F651-C0ED-4974-BE11-CC885ECC243B}"/>
              </a:ext>
            </a:extLst>
          </p:cNvPr>
          <p:cNvSpPr txBox="1"/>
          <p:nvPr/>
        </p:nvSpPr>
        <p:spPr>
          <a:xfrm>
            <a:off x="3985467" y="3260412"/>
            <a:ext cx="1803633" cy="369332"/>
          </a:xfrm>
          <a:prstGeom prst="rect">
            <a:avLst/>
          </a:prstGeom>
          <a:solidFill>
            <a:schemeClr val="accent1">
              <a:lumMod val="60000"/>
              <a:lumOff val="40000"/>
            </a:schemeClr>
          </a:solidFill>
          <a:ln>
            <a:solidFill>
              <a:schemeClr val="bg1"/>
            </a:solidFill>
          </a:ln>
        </p:spPr>
        <p:txBody>
          <a:bodyPr wrap="square" rtlCol="0">
            <a:spAutoFit/>
          </a:bodyPr>
          <a:lstStyle/>
          <a:p>
            <a:pPr algn="ctr"/>
            <a:r>
              <a:rPr lang="en-US" b="1" dirty="0"/>
              <a:t>May 2017</a:t>
            </a:r>
          </a:p>
        </p:txBody>
      </p:sp>
    </p:spTree>
    <p:extLst>
      <p:ext uri="{BB962C8B-B14F-4D97-AF65-F5344CB8AC3E}">
        <p14:creationId xmlns:p14="http://schemas.microsoft.com/office/powerpoint/2010/main" val="68428496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95D03-0BC2-4419-BA23-5552056428E5}"/>
              </a:ext>
            </a:extLst>
          </p:cNvPr>
          <p:cNvSpPr>
            <a:spLocks noGrp="1"/>
          </p:cNvSpPr>
          <p:nvPr>
            <p:ph type="title"/>
          </p:nvPr>
        </p:nvSpPr>
        <p:spPr/>
        <p:txBody>
          <a:bodyPr/>
          <a:lstStyle/>
          <a:p>
            <a:r>
              <a:rPr lang="en-US" dirty="0"/>
              <a:t>NACA-TA Grant Awardee</a:t>
            </a:r>
          </a:p>
        </p:txBody>
      </p:sp>
      <p:sp>
        <p:nvSpPr>
          <p:cNvPr id="3" name="Content Placeholder 2">
            <a:extLst>
              <a:ext uri="{FF2B5EF4-FFF2-40B4-BE49-F238E27FC236}">
                <a16:creationId xmlns:a16="http://schemas.microsoft.com/office/drawing/2014/main" id="{9683F43F-1B51-4D2B-9110-DB9697BB178C}"/>
              </a:ext>
            </a:extLst>
          </p:cNvPr>
          <p:cNvSpPr>
            <a:spLocks noGrp="1"/>
          </p:cNvSpPr>
          <p:nvPr>
            <p:ph idx="1"/>
          </p:nvPr>
        </p:nvSpPr>
        <p:spPr/>
        <p:txBody>
          <a:bodyPr/>
          <a:lstStyle/>
          <a:p>
            <a:pPr marL="0" indent="0">
              <a:buNone/>
            </a:pPr>
            <a:r>
              <a:rPr lang="en-US" b="1" dirty="0"/>
              <a:t>Guidelines</a:t>
            </a:r>
          </a:p>
          <a:p>
            <a:r>
              <a:rPr lang="en-US" dirty="0"/>
              <a:t>The YST’s Economic Development Department (EDD) will act as the lead tribal department.</a:t>
            </a:r>
          </a:p>
          <a:p>
            <a:r>
              <a:rPr lang="en-US" dirty="0"/>
              <a:t>EDD will also lead in creation and development of a new entity by applying for the 501(c)3 non-profit status.</a:t>
            </a:r>
          </a:p>
        </p:txBody>
      </p:sp>
    </p:spTree>
    <p:extLst>
      <p:ext uri="{BB962C8B-B14F-4D97-AF65-F5344CB8AC3E}">
        <p14:creationId xmlns:p14="http://schemas.microsoft.com/office/powerpoint/2010/main" val="1442286980"/>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66AF-BCEF-486C-90DF-E53D2464559E}"/>
              </a:ext>
            </a:extLst>
          </p:cNvPr>
          <p:cNvSpPr>
            <a:spLocks noGrp="1"/>
          </p:cNvSpPr>
          <p:nvPr>
            <p:ph type="title"/>
          </p:nvPr>
        </p:nvSpPr>
        <p:spPr/>
        <p:txBody>
          <a:bodyPr>
            <a:normAutofit fontScale="90000"/>
          </a:bodyPr>
          <a:lstStyle/>
          <a:p>
            <a:r>
              <a:rPr lang="en-US" dirty="0"/>
              <a:t>YST’s Economic Development Department</a:t>
            </a:r>
          </a:p>
        </p:txBody>
      </p:sp>
      <p:sp>
        <p:nvSpPr>
          <p:cNvPr id="3" name="Content Placeholder 2">
            <a:extLst>
              <a:ext uri="{FF2B5EF4-FFF2-40B4-BE49-F238E27FC236}">
                <a16:creationId xmlns:a16="http://schemas.microsoft.com/office/drawing/2014/main" id="{4368FD5D-47B8-4A8C-BEF8-5B4812AA066F}"/>
              </a:ext>
            </a:extLst>
          </p:cNvPr>
          <p:cNvSpPr>
            <a:spLocks noGrp="1"/>
          </p:cNvSpPr>
          <p:nvPr>
            <p:ph idx="1"/>
          </p:nvPr>
        </p:nvSpPr>
        <p:spPr/>
        <p:txBody>
          <a:bodyPr/>
          <a:lstStyle/>
          <a:p>
            <a:pPr marL="0" indent="0">
              <a:buNone/>
            </a:pPr>
            <a:r>
              <a:rPr lang="en-US" sz="2800" b="1" dirty="0"/>
              <a:t>Primary Mission</a:t>
            </a:r>
          </a:p>
          <a:p>
            <a:r>
              <a:rPr lang="en-US" dirty="0"/>
              <a:t>To provide services to the Tribe, Tribal members, and participants in the areas of economic development and entrepreneurship. EDD seeks to provide all necessary funding, capital, and education to assist in the successful development of Tribal projects and Tribal member-owned businesses.</a:t>
            </a:r>
          </a:p>
        </p:txBody>
      </p:sp>
    </p:spTree>
    <p:extLst>
      <p:ext uri="{BB962C8B-B14F-4D97-AF65-F5344CB8AC3E}">
        <p14:creationId xmlns:p14="http://schemas.microsoft.com/office/powerpoint/2010/main" val="71214854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25FB-0DD2-4E5F-B4A0-2DB5E3382538}"/>
              </a:ext>
            </a:extLst>
          </p:cNvPr>
          <p:cNvSpPr>
            <a:spLocks noGrp="1"/>
          </p:cNvSpPr>
          <p:nvPr>
            <p:ph type="title"/>
          </p:nvPr>
        </p:nvSpPr>
        <p:spPr/>
        <p:txBody>
          <a:bodyPr/>
          <a:lstStyle/>
          <a:p>
            <a:r>
              <a:rPr lang="en-US" dirty="0"/>
              <a:t>NACA-TA Grant Awardee</a:t>
            </a:r>
          </a:p>
        </p:txBody>
      </p:sp>
      <p:sp>
        <p:nvSpPr>
          <p:cNvPr id="3" name="Content Placeholder 2">
            <a:extLst>
              <a:ext uri="{FF2B5EF4-FFF2-40B4-BE49-F238E27FC236}">
                <a16:creationId xmlns:a16="http://schemas.microsoft.com/office/drawing/2014/main" id="{D23C81E9-8F1A-4966-A2CF-918CDEDA4654}"/>
              </a:ext>
            </a:extLst>
          </p:cNvPr>
          <p:cNvSpPr>
            <a:spLocks noGrp="1"/>
          </p:cNvSpPr>
          <p:nvPr>
            <p:ph sz="half" idx="1"/>
          </p:nvPr>
        </p:nvSpPr>
        <p:spPr/>
        <p:txBody>
          <a:bodyPr>
            <a:normAutofit fontScale="85000" lnSpcReduction="20000"/>
          </a:bodyPr>
          <a:lstStyle/>
          <a:p>
            <a:pPr marL="0" indent="0">
              <a:buNone/>
            </a:pPr>
            <a:r>
              <a:rPr lang="en-US" sz="2600" b="1" dirty="0"/>
              <a:t>Assistance Agreement</a:t>
            </a:r>
          </a:p>
          <a:p>
            <a:r>
              <a:rPr lang="en-US" dirty="0"/>
              <a:t>Grant monies must be used for the following activities:</a:t>
            </a:r>
          </a:p>
          <a:p>
            <a:pPr lvl="1"/>
            <a:r>
              <a:rPr lang="en-US" dirty="0"/>
              <a:t>Compensation (Personnel Services/Fringe Benefits)</a:t>
            </a:r>
          </a:p>
          <a:p>
            <a:pPr lvl="1"/>
            <a:r>
              <a:rPr lang="en-US" dirty="0"/>
              <a:t>Training and Education Costs</a:t>
            </a:r>
          </a:p>
          <a:p>
            <a:pPr lvl="1"/>
            <a:r>
              <a:rPr lang="en-US" dirty="0"/>
              <a:t>Travel Costs</a:t>
            </a:r>
          </a:p>
          <a:p>
            <a:pPr lvl="1"/>
            <a:r>
              <a:rPr lang="en-US" dirty="0"/>
              <a:t>Professional Service Costs</a:t>
            </a:r>
          </a:p>
          <a:p>
            <a:pPr lvl="1"/>
            <a:r>
              <a:rPr lang="en-US" dirty="0"/>
              <a:t>Equipment</a:t>
            </a:r>
          </a:p>
          <a:p>
            <a:pPr lvl="1"/>
            <a:r>
              <a:rPr lang="en-US" dirty="0"/>
              <a:t>Supplies</a:t>
            </a:r>
          </a:p>
        </p:txBody>
      </p:sp>
      <p:sp>
        <p:nvSpPr>
          <p:cNvPr id="4" name="Content Placeholder 3">
            <a:extLst>
              <a:ext uri="{FF2B5EF4-FFF2-40B4-BE49-F238E27FC236}">
                <a16:creationId xmlns:a16="http://schemas.microsoft.com/office/drawing/2014/main" id="{79492180-D391-4B92-955B-0CB566204AAE}"/>
              </a:ext>
            </a:extLst>
          </p:cNvPr>
          <p:cNvSpPr>
            <a:spLocks noGrp="1"/>
          </p:cNvSpPr>
          <p:nvPr>
            <p:ph sz="half" idx="2"/>
          </p:nvPr>
        </p:nvSpPr>
        <p:spPr>
          <a:xfrm>
            <a:off x="6175250" y="2916938"/>
            <a:ext cx="4718304" cy="3310128"/>
          </a:xfrm>
        </p:spPr>
        <p:txBody>
          <a:bodyPr>
            <a:normAutofit fontScale="85000" lnSpcReduction="20000"/>
          </a:bodyPr>
          <a:lstStyle/>
          <a:p>
            <a:r>
              <a:rPr lang="en-US" dirty="0"/>
              <a:t>Must ensure goals and measures as outlined in the assistance agreement are met. These include:</a:t>
            </a:r>
          </a:p>
          <a:p>
            <a:pPr lvl="1"/>
            <a:r>
              <a:rPr lang="en-US" dirty="0"/>
              <a:t>Expending the grant set forth and completing the activities no later than 9/30/21.</a:t>
            </a:r>
          </a:p>
          <a:p>
            <a:pPr lvl="1"/>
            <a:r>
              <a:rPr lang="en-US" dirty="0"/>
              <a:t>MUST establish a legal entity that will be certified as a CDFI by 9/30/20.</a:t>
            </a:r>
          </a:p>
        </p:txBody>
      </p:sp>
    </p:spTree>
    <p:extLst>
      <p:ext uri="{BB962C8B-B14F-4D97-AF65-F5344CB8AC3E}">
        <p14:creationId xmlns:p14="http://schemas.microsoft.com/office/powerpoint/2010/main" val="788371238"/>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7986-AABB-451B-AEB1-DA5B22B5157A}"/>
              </a:ext>
            </a:extLst>
          </p:cNvPr>
          <p:cNvSpPr>
            <a:spLocks noGrp="1"/>
          </p:cNvSpPr>
          <p:nvPr>
            <p:ph type="title"/>
          </p:nvPr>
        </p:nvSpPr>
        <p:spPr/>
        <p:txBody>
          <a:bodyPr/>
          <a:lstStyle/>
          <a:p>
            <a:r>
              <a:rPr lang="en-US" dirty="0"/>
              <a:t>Goals and Measures</a:t>
            </a:r>
          </a:p>
        </p:txBody>
      </p:sp>
      <p:sp>
        <p:nvSpPr>
          <p:cNvPr id="3" name="Content Placeholder 2">
            <a:extLst>
              <a:ext uri="{FF2B5EF4-FFF2-40B4-BE49-F238E27FC236}">
                <a16:creationId xmlns:a16="http://schemas.microsoft.com/office/drawing/2014/main" id="{FE19881D-6BBD-4D6F-9C52-81B102E1E283}"/>
              </a:ext>
            </a:extLst>
          </p:cNvPr>
          <p:cNvSpPr>
            <a:spLocks noGrp="1"/>
          </p:cNvSpPr>
          <p:nvPr>
            <p:ph idx="1"/>
          </p:nvPr>
        </p:nvSpPr>
        <p:spPr/>
        <p:txBody>
          <a:bodyPr>
            <a:normAutofit fontScale="92500" lnSpcReduction="20000"/>
          </a:bodyPr>
          <a:lstStyle/>
          <a:p>
            <a:r>
              <a:rPr lang="en-US" dirty="0"/>
              <a:t>YSTs EDD partnering with First Nations </a:t>
            </a:r>
            <a:r>
              <a:rPr lang="en-US" dirty="0" err="1"/>
              <a:t>Oweesta</a:t>
            </a:r>
            <a:r>
              <a:rPr lang="en-US" dirty="0"/>
              <a:t> Corporation will provide multiple services outlined in two phases to complete the goals and measures for the grant.</a:t>
            </a:r>
          </a:p>
          <a:p>
            <a:r>
              <a:rPr lang="en-US" dirty="0"/>
              <a:t>Phase I</a:t>
            </a:r>
          </a:p>
          <a:p>
            <a:pPr lvl="1"/>
            <a:r>
              <a:rPr lang="en-US" dirty="0"/>
              <a:t>Community Snapshot Market Analysis</a:t>
            </a:r>
          </a:p>
          <a:p>
            <a:pPr lvl="1"/>
            <a:r>
              <a:rPr lang="en-US" dirty="0"/>
              <a:t>501(c)3 Application Preparation</a:t>
            </a:r>
          </a:p>
          <a:p>
            <a:r>
              <a:rPr lang="en-US" dirty="0"/>
              <a:t>Phase II</a:t>
            </a:r>
          </a:p>
          <a:p>
            <a:pPr lvl="1"/>
            <a:r>
              <a:rPr lang="en-US" dirty="0"/>
              <a:t>Organizational Policies Development and Job Descriptions</a:t>
            </a:r>
          </a:p>
          <a:p>
            <a:pPr lvl="1"/>
            <a:r>
              <a:rPr lang="en-US" dirty="0"/>
              <a:t>Underwriting Training</a:t>
            </a:r>
          </a:p>
        </p:txBody>
      </p:sp>
    </p:spTree>
    <p:extLst>
      <p:ext uri="{BB962C8B-B14F-4D97-AF65-F5344CB8AC3E}">
        <p14:creationId xmlns:p14="http://schemas.microsoft.com/office/powerpoint/2010/main" val="4194270261"/>
      </p:ext>
    </p:extLst>
  </p:cSld>
  <p:clrMapOvr>
    <a:masterClrMapping/>
  </p:clrMapOvr>
  <p:transition spd="slow">
    <p:fade thruBlk="1"/>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1561</TotalTime>
  <Words>1146</Words>
  <Application>Microsoft Office PowerPoint</Application>
  <PresentationFormat>Widescreen</PresentationFormat>
  <Paragraphs>132</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Garamond</vt:lpstr>
      <vt:lpstr>Organic</vt:lpstr>
      <vt:lpstr>CDFI Program</vt:lpstr>
      <vt:lpstr>Native CDFIs – What Are They?</vt:lpstr>
      <vt:lpstr>Native American CDFI Assistance (NACA) Program Technical Assistance (TA) Grants</vt:lpstr>
      <vt:lpstr>PowerPoint Presentation</vt:lpstr>
      <vt:lpstr>Timeline</vt:lpstr>
      <vt:lpstr>NACA-TA Grant Awardee</vt:lpstr>
      <vt:lpstr>YST’s Economic Development Department</vt:lpstr>
      <vt:lpstr>NACA-TA Grant Awardee</vt:lpstr>
      <vt:lpstr>Goals and Measures</vt:lpstr>
      <vt:lpstr>NACA-TA Grant Awardee</vt:lpstr>
      <vt:lpstr>PowerPoint Presentation</vt:lpstr>
      <vt:lpstr>Market Analysis – A Community Snapshot</vt:lpstr>
      <vt:lpstr>Target Market The loan fund will provide products and services to residents within a 150 mile radius of the tribal headquarters.</vt:lpstr>
      <vt:lpstr>Market Analysis – A Community Snapshot</vt:lpstr>
      <vt:lpstr>PowerPoint Presentation</vt:lpstr>
      <vt:lpstr>Ihanktonwan Fund, LLC.</vt:lpstr>
      <vt:lpstr>Products and Services</vt:lpstr>
      <vt:lpstr>Products and Services</vt:lpstr>
      <vt:lpstr>Ihanktonwan Fund, LLC.</vt:lpstr>
      <vt:lpstr>PowerPoint Presentation</vt:lpstr>
      <vt:lpstr>PowerPoint Presentation</vt:lpstr>
      <vt:lpstr>Our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CDFI Program</dc:title>
  <dc:creator>Mystic Cournoyer</dc:creator>
  <cp:lastModifiedBy>Chris Traversie Jr</cp:lastModifiedBy>
  <cp:revision>36</cp:revision>
  <cp:lastPrinted>2021-03-26T14:27:50Z</cp:lastPrinted>
  <dcterms:created xsi:type="dcterms:W3CDTF">2021-03-24T20:47:20Z</dcterms:created>
  <dcterms:modified xsi:type="dcterms:W3CDTF">2021-03-26T16:02:26Z</dcterms:modified>
</cp:coreProperties>
</file>